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81" r:id="rId2"/>
    <p:sldId id="266" r:id="rId3"/>
    <p:sldId id="321" r:id="rId4"/>
    <p:sldId id="351" r:id="rId5"/>
    <p:sldId id="373" r:id="rId6"/>
    <p:sldId id="372" r:id="rId7"/>
    <p:sldId id="371"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54" r:id="rId28"/>
    <p:sldId id="355" r:id="rId29"/>
    <p:sldId id="393" r:id="rId30"/>
    <p:sldId id="394" r:id="rId31"/>
    <p:sldId id="395" r:id="rId32"/>
    <p:sldId id="396" r:id="rId33"/>
    <p:sldId id="402" r:id="rId34"/>
    <p:sldId id="397" r:id="rId35"/>
    <p:sldId id="398" r:id="rId36"/>
    <p:sldId id="399" r:id="rId37"/>
    <p:sldId id="400" r:id="rId38"/>
    <p:sldId id="401" r:id="rId39"/>
    <p:sldId id="403" r:id="rId40"/>
    <p:sldId id="404" r:id="rId41"/>
    <p:sldId id="405" r:id="rId42"/>
    <p:sldId id="406" r:id="rId43"/>
    <p:sldId id="407" r:id="rId44"/>
    <p:sldId id="408" r:id="rId45"/>
    <p:sldId id="409" r:id="rId46"/>
    <p:sldId id="410" r:id="rId47"/>
    <p:sldId id="411" r:id="rId48"/>
    <p:sldId id="412" r:id="rId49"/>
    <p:sldId id="274" r:id="rId50"/>
  </p:sldIdLst>
  <p:sldSz cx="12192000" cy="6858000"/>
  <p:notesSz cx="6858000" cy="9144000"/>
  <p:embeddedFontLst>
    <p:embeddedFont>
      <p:font typeface="迷你简幼线" panose="02010600030101010101" charset="-122"/>
      <p:regular r:id="rId52"/>
    </p:embeddedFont>
    <p:embeddedFont>
      <p:font typeface="Agency FB" panose="020B0503020202020204" pitchFamily="34" charset="0"/>
      <p:regular r:id="rId53"/>
      <p:bold r:id="rId54"/>
    </p:embeddedFont>
    <p:embeddedFont>
      <p:font typeface="BankGothic Lt BT" panose="020B0607020203060204"/>
      <p:regular r:id="rId55"/>
    </p:embeddedFont>
    <p:embeddedFont>
      <p:font typeface="Calibri" panose="020F0502020204030204" pitchFamily="3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0" autoAdjust="0"/>
    <p:restoredTop sz="86536" autoAdjust="0"/>
  </p:normalViewPr>
  <p:slideViewPr>
    <p:cSldViewPr>
      <p:cViewPr varScale="1">
        <p:scale>
          <a:sx n="74" d="100"/>
          <a:sy n="74" d="100"/>
        </p:scale>
        <p:origin x="66" y="101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31445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413082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391865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347456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388158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9603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3930807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075991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597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41804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83901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97301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205155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2207593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3803950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265038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320161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2294474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68960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285562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1901506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3464883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92881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1254262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2682867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515945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3873945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37</a:t>
            </a:fld>
            <a:endParaRPr lang="zh-CN" altLang="en-US"/>
          </a:p>
        </p:txBody>
      </p:sp>
    </p:spTree>
    <p:extLst>
      <p:ext uri="{BB962C8B-B14F-4D97-AF65-F5344CB8AC3E}">
        <p14:creationId xmlns:p14="http://schemas.microsoft.com/office/powerpoint/2010/main" val="2857385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38</a:t>
            </a:fld>
            <a:endParaRPr lang="zh-CN" altLang="en-US"/>
          </a:p>
        </p:txBody>
      </p:sp>
    </p:spTree>
    <p:extLst>
      <p:ext uri="{BB962C8B-B14F-4D97-AF65-F5344CB8AC3E}">
        <p14:creationId xmlns:p14="http://schemas.microsoft.com/office/powerpoint/2010/main" val="2106891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39</a:t>
            </a:fld>
            <a:endParaRPr lang="zh-CN" altLang="en-US"/>
          </a:p>
        </p:txBody>
      </p:sp>
    </p:spTree>
    <p:extLst>
      <p:ext uri="{BB962C8B-B14F-4D97-AF65-F5344CB8AC3E}">
        <p14:creationId xmlns:p14="http://schemas.microsoft.com/office/powerpoint/2010/main" val="359018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3939026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40</a:t>
            </a:fld>
            <a:endParaRPr lang="zh-CN" altLang="en-US"/>
          </a:p>
        </p:txBody>
      </p:sp>
    </p:spTree>
    <p:extLst>
      <p:ext uri="{BB962C8B-B14F-4D97-AF65-F5344CB8AC3E}">
        <p14:creationId xmlns:p14="http://schemas.microsoft.com/office/powerpoint/2010/main" val="1233111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41</a:t>
            </a:fld>
            <a:endParaRPr lang="zh-CN" altLang="en-US"/>
          </a:p>
        </p:txBody>
      </p:sp>
    </p:spTree>
    <p:extLst>
      <p:ext uri="{BB962C8B-B14F-4D97-AF65-F5344CB8AC3E}">
        <p14:creationId xmlns:p14="http://schemas.microsoft.com/office/powerpoint/2010/main" val="3762793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42</a:t>
            </a:fld>
            <a:endParaRPr lang="zh-CN" altLang="en-US"/>
          </a:p>
        </p:txBody>
      </p:sp>
    </p:spTree>
    <p:extLst>
      <p:ext uri="{BB962C8B-B14F-4D97-AF65-F5344CB8AC3E}">
        <p14:creationId xmlns:p14="http://schemas.microsoft.com/office/powerpoint/2010/main" val="85113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43</a:t>
            </a:fld>
            <a:endParaRPr lang="zh-CN" altLang="en-US"/>
          </a:p>
        </p:txBody>
      </p:sp>
    </p:spTree>
    <p:extLst>
      <p:ext uri="{BB962C8B-B14F-4D97-AF65-F5344CB8AC3E}">
        <p14:creationId xmlns:p14="http://schemas.microsoft.com/office/powerpoint/2010/main" val="321833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44</a:t>
            </a:fld>
            <a:endParaRPr lang="zh-CN" altLang="en-US"/>
          </a:p>
        </p:txBody>
      </p:sp>
    </p:spTree>
    <p:extLst>
      <p:ext uri="{BB962C8B-B14F-4D97-AF65-F5344CB8AC3E}">
        <p14:creationId xmlns:p14="http://schemas.microsoft.com/office/powerpoint/2010/main" val="283356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45</a:t>
            </a:fld>
            <a:endParaRPr lang="zh-CN" altLang="en-US"/>
          </a:p>
        </p:txBody>
      </p:sp>
    </p:spTree>
    <p:extLst>
      <p:ext uri="{BB962C8B-B14F-4D97-AF65-F5344CB8AC3E}">
        <p14:creationId xmlns:p14="http://schemas.microsoft.com/office/powerpoint/2010/main" val="2766022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46</a:t>
            </a:fld>
            <a:endParaRPr lang="zh-CN" altLang="en-US"/>
          </a:p>
        </p:txBody>
      </p:sp>
    </p:spTree>
    <p:extLst>
      <p:ext uri="{BB962C8B-B14F-4D97-AF65-F5344CB8AC3E}">
        <p14:creationId xmlns:p14="http://schemas.microsoft.com/office/powerpoint/2010/main" val="1703050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47</a:t>
            </a:fld>
            <a:endParaRPr lang="zh-CN" altLang="en-US"/>
          </a:p>
        </p:txBody>
      </p:sp>
    </p:spTree>
    <p:extLst>
      <p:ext uri="{BB962C8B-B14F-4D97-AF65-F5344CB8AC3E}">
        <p14:creationId xmlns:p14="http://schemas.microsoft.com/office/powerpoint/2010/main" val="2311504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48</a:t>
            </a:fld>
            <a:endParaRPr lang="zh-CN" altLang="en-US"/>
          </a:p>
        </p:txBody>
      </p:sp>
    </p:spTree>
    <p:extLst>
      <p:ext uri="{BB962C8B-B14F-4D97-AF65-F5344CB8AC3E}">
        <p14:creationId xmlns:p14="http://schemas.microsoft.com/office/powerpoint/2010/main" val="2088102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49</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7648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196009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294841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62197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195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2020/11/1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2308324"/>
          </a:xfrm>
          <a:prstGeom prst="rect">
            <a:avLst/>
          </a:prstGeom>
          <a:noFill/>
        </p:spPr>
        <p:txBody>
          <a:bodyPr wrap="square" rtlCol="0">
            <a:spAutoFit/>
          </a:bodyPr>
          <a:lstStyle/>
          <a:p>
            <a:r>
              <a:rPr lang="zh-CN" altLang="en-US" b="1" dirty="0"/>
              <a:t>有序变量</a:t>
            </a:r>
            <a:r>
              <a:rPr lang="en-US" altLang="zh-CN" b="1" dirty="0"/>
              <a:t>(Ordinal)</a:t>
            </a:r>
          </a:p>
          <a:p>
            <a:endParaRPr lang="en-US" altLang="zh-CN" b="1" dirty="0">
              <a:ea typeface="+mj-ea"/>
            </a:endParaRPr>
          </a:p>
          <a:p>
            <a:r>
              <a:rPr lang="zh-CN" altLang="en-US" dirty="0"/>
              <a:t>其实就是类别变量进行了排序，</a:t>
            </a:r>
            <a:r>
              <a:rPr lang="zh-CN" altLang="en-US" dirty="0">
                <a:ea typeface="+mj-ea"/>
              </a:rPr>
              <a:t>例如</a:t>
            </a:r>
            <a:r>
              <a:rPr lang="en-US" altLang="zh-CN" dirty="0">
                <a:ea typeface="+mj-ea"/>
              </a:rPr>
              <a:t>Level E {Low, Medium, High}</a:t>
            </a:r>
            <a:r>
              <a:rPr lang="zh-CN" altLang="en-US" dirty="0">
                <a:ea typeface="+mj-ea"/>
              </a:rPr>
              <a:t>，</a:t>
            </a:r>
            <a:r>
              <a:rPr lang="en-US" altLang="zh-CN" dirty="0"/>
              <a:t>,</a:t>
            </a:r>
            <a:r>
              <a:rPr lang="zh-CN" altLang="en-US" dirty="0"/>
              <a:t>这里</a:t>
            </a:r>
            <a:r>
              <a:rPr lang="en-US" altLang="zh-CN" dirty="0"/>
              <a:t>Low&lt;Medium&lt;High</a:t>
            </a:r>
            <a:r>
              <a:rPr lang="zh-CN" altLang="en-US" dirty="0"/>
              <a:t>。计算这类型数据的方法是：</a:t>
            </a:r>
            <a:endParaRPr lang="en-US" altLang="zh-CN" dirty="0"/>
          </a:p>
          <a:p>
            <a:endParaRPr lang="en-US" altLang="zh-CN" dirty="0"/>
          </a:p>
          <a:p>
            <a:pPr marL="342900" indent="-342900">
              <a:buFont typeface="+mj-lt"/>
              <a:buAutoNum type="arabicPeriod"/>
            </a:pPr>
            <a:r>
              <a:rPr lang="zh-CN" altLang="en-US" dirty="0"/>
              <a:t>用每个值对应的排名 </a:t>
            </a:r>
            <a:r>
              <a:rPr lang="en-US" altLang="zh-CN" dirty="0"/>
              <a:t>r E [1 … N] </a:t>
            </a:r>
            <a:r>
              <a:rPr lang="zh-CN" altLang="en-US" dirty="0"/>
              <a:t>来代替这个值。</a:t>
            </a:r>
            <a:endParaRPr lang="en-US" altLang="zh-CN" dirty="0"/>
          </a:p>
          <a:p>
            <a:pPr marL="342900" indent="-342900">
              <a:buFont typeface="+mj-lt"/>
              <a:buAutoNum type="arabicPeriod"/>
            </a:pPr>
            <a:r>
              <a:rPr lang="zh-CN" altLang="en-US" dirty="0"/>
              <a:t>计算</a:t>
            </a:r>
            <a:r>
              <a:rPr lang="en-US" altLang="zh-CN" dirty="0"/>
              <a:t>z-scores</a:t>
            </a:r>
            <a:r>
              <a:rPr lang="zh-CN" altLang="en-US" dirty="0"/>
              <a:t>来标准化排名，让</a:t>
            </a:r>
            <a:r>
              <a:rPr lang="en-US" altLang="zh-CN" dirty="0"/>
              <a:t>r</a:t>
            </a:r>
            <a:r>
              <a:rPr lang="zh-CN" altLang="en-US" dirty="0"/>
              <a:t>在</a:t>
            </a:r>
            <a:r>
              <a:rPr lang="en-US" altLang="zh-CN" dirty="0"/>
              <a:t>[0,1]</a:t>
            </a:r>
            <a:r>
              <a:rPr lang="zh-CN" altLang="en-US" dirty="0"/>
              <a:t>之间。</a:t>
            </a:r>
            <a:endParaRPr lang="en-US" altLang="zh-CN" dirty="0"/>
          </a:p>
          <a:p>
            <a:pPr marL="342900" indent="-342900">
              <a:buFont typeface="+mj-lt"/>
              <a:buAutoNum type="arabicPeriod"/>
            </a:pPr>
            <a:r>
              <a:rPr lang="zh-CN" altLang="en-US" dirty="0"/>
              <a:t>计算</a:t>
            </a:r>
            <a:r>
              <a:rPr lang="en-US" altLang="zh-CN" dirty="0" err="1"/>
              <a:t>Minkowski</a:t>
            </a:r>
            <a:r>
              <a:rPr lang="zh-CN" altLang="en-US" dirty="0"/>
              <a:t>距离（因为这时候的</a:t>
            </a:r>
            <a:r>
              <a:rPr lang="en-US" altLang="zh-CN" dirty="0"/>
              <a:t>z-scores</a:t>
            </a:r>
            <a:r>
              <a:rPr lang="zh-CN" altLang="en-US" dirty="0"/>
              <a:t>是连续性变量了）</a:t>
            </a:r>
          </a:p>
        </p:txBody>
      </p:sp>
      <p:sp>
        <p:nvSpPr>
          <p:cNvPr id="10" name="矩形 9">
            <a:extLst>
              <a:ext uri="{FF2B5EF4-FFF2-40B4-BE49-F238E27FC236}">
                <a16:creationId xmlns:a16="http://schemas.microsoft.com/office/drawing/2014/main" id="{DBE80790-893A-4C34-84FA-98DDCFEF9587}"/>
              </a:ext>
            </a:extLst>
          </p:cNvPr>
          <p:cNvSpPr/>
          <p:nvPr/>
        </p:nvSpPr>
        <p:spPr>
          <a:xfrm>
            <a:off x="515380" y="6041613"/>
            <a:ext cx="8032968" cy="369332"/>
          </a:xfrm>
          <a:prstGeom prst="rect">
            <a:avLst/>
          </a:prstGeom>
        </p:spPr>
        <p:txBody>
          <a:bodyPr wrap="none">
            <a:spAutoFit/>
          </a:bodyPr>
          <a:lstStyle/>
          <a:p>
            <a:r>
              <a:rPr lang="zh-CN" altLang="en-US" dirty="0"/>
              <a:t>根据数据类型选择了相应的距离计算方法之后，我们就要选择聚类的方法了。</a:t>
            </a:r>
          </a:p>
        </p:txBody>
      </p:sp>
      <p:pic>
        <p:nvPicPr>
          <p:cNvPr id="7170" name="Picture 2" descr="preview">
            <a:extLst>
              <a:ext uri="{FF2B5EF4-FFF2-40B4-BE49-F238E27FC236}">
                <a16:creationId xmlns:a16="http://schemas.microsoft.com/office/drawing/2014/main" id="{D1832CD4-C7C2-4E64-97CA-C356F3F9C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522181"/>
            <a:ext cx="8881374" cy="22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90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算法：</a:t>
            </a:r>
            <a:endParaRPr lang="en-US" altLang="zh-CN" dirty="0"/>
          </a:p>
          <a:p>
            <a:endParaRPr lang="en-US" altLang="zh-CN" dirty="0"/>
          </a:p>
          <a:p>
            <a:r>
              <a:rPr lang="en-US" altLang="zh-CN" dirty="0"/>
              <a:t>1. </a:t>
            </a:r>
            <a:r>
              <a:rPr lang="zh-CN" altLang="en-US" dirty="0"/>
              <a:t>选择 </a:t>
            </a:r>
            <a:r>
              <a:rPr lang="en-US" altLang="zh-CN" dirty="0"/>
              <a:t>K </a:t>
            </a:r>
            <a:r>
              <a:rPr lang="zh-CN" altLang="en-US" dirty="0"/>
              <a:t>个初始质心，初始质心随机选择即可，每一个质心为一个类</a:t>
            </a:r>
            <a:br>
              <a:rPr lang="zh-CN" altLang="en-US" dirty="0"/>
            </a:br>
            <a:r>
              <a:rPr lang="en-US" altLang="zh-CN" dirty="0"/>
              <a:t>2. </a:t>
            </a:r>
            <a:r>
              <a:rPr lang="zh-CN" altLang="en-US" dirty="0"/>
              <a:t>把每个观测指派到离它最近的质心，与质心形成新的类</a:t>
            </a:r>
            <a:br>
              <a:rPr lang="zh-CN" altLang="en-US" dirty="0"/>
            </a:br>
            <a:r>
              <a:rPr lang="en-US" altLang="zh-CN" dirty="0"/>
              <a:t>3. </a:t>
            </a:r>
            <a:r>
              <a:rPr lang="zh-CN" altLang="en-US" dirty="0"/>
              <a:t>重新计算每个类的质心，所谓质心就是一个类中的所有观测的平均向量（这里称为向量，是因为每一个观测都包含很多变量，所以我们把一个观测视为一个多维向量，维数由变量数决定）。</a:t>
            </a:r>
            <a:br>
              <a:rPr lang="zh-CN" altLang="en-US" dirty="0"/>
            </a:br>
            <a:r>
              <a:rPr lang="en-US" altLang="zh-CN" dirty="0"/>
              <a:t>4. </a:t>
            </a:r>
            <a:r>
              <a:rPr lang="zh-CN" altLang="en-US" dirty="0"/>
              <a:t>重复</a:t>
            </a:r>
            <a:r>
              <a:rPr lang="en-US" altLang="zh-CN" dirty="0"/>
              <a:t>2. </a:t>
            </a:r>
            <a:r>
              <a:rPr lang="zh-CN" altLang="en-US" dirty="0"/>
              <a:t>和 </a:t>
            </a:r>
            <a:r>
              <a:rPr lang="en-US" altLang="zh-CN" dirty="0"/>
              <a:t>3.</a:t>
            </a:r>
            <a:br>
              <a:rPr lang="zh-CN" altLang="en-US" dirty="0"/>
            </a:br>
            <a:r>
              <a:rPr lang="en-US" altLang="zh-CN" dirty="0"/>
              <a:t>5. </a:t>
            </a:r>
            <a:r>
              <a:rPr lang="zh-CN" altLang="en-US" dirty="0"/>
              <a:t>直到质心不在发生变化时或者到达最大迭代次数时</a:t>
            </a:r>
            <a:endParaRPr lang="en-US" altLang="zh-CN" dirty="0"/>
          </a:p>
        </p:txBody>
      </p:sp>
    </p:spTree>
    <p:extLst>
      <p:ext uri="{BB962C8B-B14F-4D97-AF65-F5344CB8AC3E}">
        <p14:creationId xmlns:p14="http://schemas.microsoft.com/office/powerpoint/2010/main" val="20101841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5472608"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例子：</a:t>
            </a:r>
            <a:endParaRPr lang="en-US" altLang="zh-CN" dirty="0"/>
          </a:p>
          <a:p>
            <a:endParaRPr lang="en-US" altLang="zh-CN" dirty="0"/>
          </a:p>
          <a:p>
            <a:r>
              <a:rPr lang="zh-CN" altLang="en-US" dirty="0"/>
              <a:t>有一个二维空间的一些点，我们要将它们分成</a:t>
            </a:r>
            <a:r>
              <a:rPr lang="en-US" altLang="zh-CN" dirty="0"/>
              <a:t>3</a:t>
            </a:r>
            <a:r>
              <a:rPr lang="zh-CN" altLang="en-US" dirty="0"/>
              <a:t>个类，即</a:t>
            </a:r>
            <a:r>
              <a:rPr lang="en-US" altLang="zh-CN" dirty="0"/>
              <a:t>K=3</a:t>
            </a:r>
            <a:r>
              <a:rPr lang="zh-CN" altLang="en-US" dirty="0"/>
              <a:t>。</a:t>
            </a:r>
            <a:endParaRPr lang="en-US" altLang="zh-CN" dirty="0"/>
          </a:p>
          <a:p>
            <a:endParaRPr lang="en-US" altLang="zh-CN" dirty="0"/>
          </a:p>
          <a:p>
            <a:r>
              <a:rPr lang="zh-CN" altLang="en-US" dirty="0"/>
              <a:t>我们首先随机选择</a:t>
            </a:r>
            <a:r>
              <a:rPr lang="en-US" altLang="zh-CN" dirty="0"/>
              <a:t>3</a:t>
            </a:r>
            <a:r>
              <a:rPr lang="zh-CN" altLang="en-US" dirty="0"/>
              <a:t>个初始质心，每一个质心为一类：</a:t>
            </a:r>
            <a:endParaRPr lang="en-US" altLang="zh-CN" dirty="0"/>
          </a:p>
        </p:txBody>
      </p:sp>
      <p:pic>
        <p:nvPicPr>
          <p:cNvPr id="8194" name="Picture 2" descr="preview">
            <a:extLst>
              <a:ext uri="{FF2B5EF4-FFF2-40B4-BE49-F238E27FC236}">
                <a16:creationId xmlns:a16="http://schemas.microsoft.com/office/drawing/2014/main" id="{2A0295F5-39CE-4005-B257-18C92ADC1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852" y="1853662"/>
            <a:ext cx="4459501" cy="255196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E266AB2-5DF7-4176-9B50-B40F84197BE3}"/>
              </a:ext>
            </a:extLst>
          </p:cNvPr>
          <p:cNvSpPr/>
          <p:nvPr/>
        </p:nvSpPr>
        <p:spPr>
          <a:xfrm>
            <a:off x="479376" y="5275184"/>
            <a:ext cx="5472608" cy="646331"/>
          </a:xfrm>
          <a:prstGeom prst="rect">
            <a:avLst/>
          </a:prstGeom>
        </p:spPr>
        <p:txBody>
          <a:bodyPr wrap="square">
            <a:spAutoFit/>
          </a:bodyPr>
          <a:lstStyle/>
          <a:p>
            <a:r>
              <a:rPr lang="zh-CN" altLang="en-US" dirty="0">
                <a:solidFill>
                  <a:srgbClr val="121212"/>
                </a:solidFill>
              </a:rPr>
              <a:t>然后我们计算每一个不是质心的点到这三个质心的距离：</a:t>
            </a:r>
            <a:endParaRPr lang="zh-CN" altLang="en-US" dirty="0"/>
          </a:p>
        </p:txBody>
      </p:sp>
      <p:pic>
        <p:nvPicPr>
          <p:cNvPr id="8196" name="Picture 4" descr="preview">
            <a:extLst>
              <a:ext uri="{FF2B5EF4-FFF2-40B4-BE49-F238E27FC236}">
                <a16:creationId xmlns:a16="http://schemas.microsoft.com/office/drawing/2014/main" id="{9FC9E162-882E-40F3-8686-730D0DEC0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6" y="4293096"/>
            <a:ext cx="4294297" cy="261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将这些点归类于距离最近的那个质心的一类：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479376" y="5275184"/>
            <a:ext cx="3185487" cy="369332"/>
          </a:xfrm>
          <a:prstGeom prst="rect">
            <a:avLst/>
          </a:prstGeom>
        </p:spPr>
        <p:txBody>
          <a:bodyPr wrap="none">
            <a:spAutoFit/>
          </a:bodyPr>
          <a:lstStyle/>
          <a:p>
            <a:r>
              <a:rPr lang="zh-CN" altLang="en-US" dirty="0"/>
              <a:t>重新计算这三个分类的质心：</a:t>
            </a:r>
          </a:p>
        </p:txBody>
      </p:sp>
      <p:pic>
        <p:nvPicPr>
          <p:cNvPr id="10242" name="Picture 2" descr="preview">
            <a:extLst>
              <a:ext uri="{FF2B5EF4-FFF2-40B4-BE49-F238E27FC236}">
                <a16:creationId xmlns:a16="http://schemas.microsoft.com/office/drawing/2014/main" id="{791690CB-4315-4C72-B970-8084FE27C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1100663"/>
            <a:ext cx="4274079" cy="26103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eview">
            <a:extLst>
              <a:ext uri="{FF2B5EF4-FFF2-40B4-BE49-F238E27FC236}">
                <a16:creationId xmlns:a16="http://schemas.microsoft.com/office/drawing/2014/main" id="{B13D870C-41F4-460D-AA4A-382C4FF91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551" y="4065032"/>
            <a:ext cx="4536504" cy="261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874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endParaRPr lang="en-US" altLang="zh-CN" b="1" dirty="0"/>
          </a:p>
          <a:p>
            <a:endParaRPr lang="en-US" altLang="zh-CN" b="1" dirty="0"/>
          </a:p>
          <a:p>
            <a:r>
              <a:rPr lang="zh-CN" altLang="en-US" dirty="0"/>
              <a:t>不断重复上述两步，更新三个类：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502423" y="5044206"/>
            <a:ext cx="4081409" cy="646331"/>
          </a:xfrm>
          <a:prstGeom prst="rect">
            <a:avLst/>
          </a:prstGeom>
        </p:spPr>
        <p:txBody>
          <a:bodyPr wrap="square">
            <a:spAutoFit/>
          </a:bodyPr>
          <a:lstStyle/>
          <a:p>
            <a:r>
              <a:rPr lang="zh-CN" altLang="en-US" dirty="0"/>
              <a:t>当稳定以后，迭代停止，这时候的三个类就是我们得到的最后的三个：</a:t>
            </a:r>
          </a:p>
        </p:txBody>
      </p:sp>
      <p:pic>
        <p:nvPicPr>
          <p:cNvPr id="11266" name="Picture 2" descr="preview">
            <a:extLst>
              <a:ext uri="{FF2B5EF4-FFF2-40B4-BE49-F238E27FC236}">
                <a16:creationId xmlns:a16="http://schemas.microsoft.com/office/drawing/2014/main" id="{E7E74E25-7EBD-4359-B4C5-216E88A45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1292407"/>
            <a:ext cx="4536504" cy="28152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review">
            <a:extLst>
              <a:ext uri="{FF2B5EF4-FFF2-40B4-BE49-F238E27FC236}">
                <a16:creationId xmlns:a16="http://schemas.microsoft.com/office/drawing/2014/main" id="{5FCB222D-9223-40F3-8075-31CD62D3F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04" y="4013503"/>
            <a:ext cx="4536504" cy="291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9545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endParaRPr lang="en-US" altLang="zh-CN" b="1" dirty="0"/>
          </a:p>
          <a:p>
            <a:r>
              <a:rPr lang="zh-CN" altLang="en-US" dirty="0"/>
              <a:t>算法：</a:t>
            </a:r>
            <a:endParaRPr lang="en-US" altLang="zh-CN" dirty="0"/>
          </a:p>
          <a:p>
            <a:endParaRPr lang="en-US" altLang="zh-CN" dirty="0"/>
          </a:p>
          <a:p>
            <a:r>
              <a:rPr lang="en-US" altLang="zh-CN" dirty="0"/>
              <a:t>1. </a:t>
            </a:r>
            <a:r>
              <a:rPr lang="zh-CN" altLang="en-US" dirty="0"/>
              <a:t>计算类与类之间的距离，用邻近度矩阵记录</a:t>
            </a:r>
            <a:br>
              <a:rPr lang="zh-CN" altLang="en-US" dirty="0"/>
            </a:br>
            <a:r>
              <a:rPr lang="en-US" altLang="zh-CN" dirty="0"/>
              <a:t>2. </a:t>
            </a:r>
            <a:r>
              <a:rPr lang="zh-CN" altLang="en-US" dirty="0"/>
              <a:t>将最近的两个类合并为一个新的类</a:t>
            </a:r>
            <a:br>
              <a:rPr lang="zh-CN" altLang="en-US" dirty="0"/>
            </a:br>
            <a:r>
              <a:rPr lang="en-US" altLang="zh-CN" dirty="0"/>
              <a:t>3. </a:t>
            </a:r>
            <a:r>
              <a:rPr lang="zh-CN" altLang="en-US" dirty="0"/>
              <a:t>根据新的类，更新邻近度矩阵</a:t>
            </a:r>
            <a:br>
              <a:rPr lang="zh-CN" altLang="en-US" dirty="0"/>
            </a:br>
            <a:r>
              <a:rPr lang="en-US" altLang="zh-CN" dirty="0"/>
              <a:t>4. </a:t>
            </a:r>
            <a:r>
              <a:rPr lang="zh-CN" altLang="en-US" dirty="0"/>
              <a:t>重复</a:t>
            </a:r>
            <a:r>
              <a:rPr lang="en-US" altLang="zh-CN" dirty="0"/>
              <a:t>2. 3.</a:t>
            </a:r>
            <a:br>
              <a:rPr lang="zh-CN" altLang="en-US" dirty="0"/>
            </a:br>
            <a:r>
              <a:rPr lang="en-US" altLang="zh-CN" dirty="0"/>
              <a:t>5. </a:t>
            </a:r>
            <a:r>
              <a:rPr lang="zh-CN" altLang="en-US" dirty="0"/>
              <a:t>到只只剩下一个类的时候，停止</a:t>
            </a:r>
            <a:endParaRPr lang="en-US" altLang="zh-CN" dirty="0"/>
          </a:p>
        </p:txBody>
      </p:sp>
    </p:spTree>
    <p:extLst>
      <p:ext uri="{BB962C8B-B14F-4D97-AF65-F5344CB8AC3E}">
        <p14:creationId xmlns:p14="http://schemas.microsoft.com/office/powerpoint/2010/main" val="32481889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623392" y="1068562"/>
            <a:ext cx="10369152" cy="2585323"/>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例子：</a:t>
            </a:r>
            <a:endParaRPr lang="en-US" altLang="zh-CN" dirty="0"/>
          </a:p>
          <a:p>
            <a:endParaRPr lang="en-US" altLang="zh-CN" dirty="0"/>
          </a:p>
          <a:p>
            <a:r>
              <a:rPr lang="zh-CN" altLang="en-US" dirty="0"/>
              <a:t>有一组数据</a:t>
            </a:r>
            <a:r>
              <a:rPr lang="en-US" altLang="zh-CN" dirty="0"/>
              <a:t>D={</a:t>
            </a:r>
            <a:r>
              <a:rPr lang="en-US" altLang="zh-CN" dirty="0" err="1"/>
              <a:t>a,b,c,d,e</a:t>
            </a:r>
            <a:r>
              <a:rPr lang="en-US" altLang="zh-CN" dirty="0"/>
              <a:t>} </a:t>
            </a:r>
            <a:r>
              <a:rPr lang="zh-CN" altLang="en-US" dirty="0"/>
              <a:t>给了它们之间的距离矩阵。</a:t>
            </a:r>
          </a:p>
          <a:p>
            <a:endParaRPr lang="en-US" altLang="zh-CN" dirty="0"/>
          </a:p>
          <a:p>
            <a:r>
              <a:rPr lang="zh-CN" altLang="en-US" dirty="0"/>
              <a:t>首先，每一个例子都是一个类：</a:t>
            </a:r>
          </a:p>
        </p:txBody>
      </p:sp>
      <p:pic>
        <p:nvPicPr>
          <p:cNvPr id="5" name="图片 4">
            <a:extLst>
              <a:ext uri="{FF2B5EF4-FFF2-40B4-BE49-F238E27FC236}">
                <a16:creationId xmlns:a16="http://schemas.microsoft.com/office/drawing/2014/main" id="{83AC6B0D-0493-4429-9F95-B96F59222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35" y="3653885"/>
            <a:ext cx="10840973" cy="3109830"/>
          </a:xfrm>
          <a:prstGeom prst="rect">
            <a:avLst/>
          </a:prstGeom>
        </p:spPr>
      </p:pic>
    </p:spTree>
    <p:extLst>
      <p:ext uri="{BB962C8B-B14F-4D97-AF65-F5344CB8AC3E}">
        <p14:creationId xmlns:p14="http://schemas.microsoft.com/office/powerpoint/2010/main" val="17596854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将最近的两个类合并为一个新的类，并重新计算类之间的距离然后更新距离矩阵：</a:t>
            </a:r>
            <a:endParaRPr lang="en-US" altLang="zh-CN" dirty="0"/>
          </a:p>
          <a:p>
            <a:endParaRPr lang="en-US" altLang="zh-CN" dirty="0"/>
          </a:p>
          <a:p>
            <a:r>
              <a:rPr lang="en-US" altLang="zh-CN" dirty="0"/>
              <a:t>d(</a:t>
            </a:r>
            <a:r>
              <a:rPr lang="en-US" altLang="zh-CN" dirty="0" err="1"/>
              <a:t>a,b</a:t>
            </a:r>
            <a:r>
              <a:rPr lang="en-US" altLang="zh-CN" dirty="0"/>
              <a:t>) = 0.18</a:t>
            </a:r>
            <a:r>
              <a:rPr lang="zh-CN" altLang="en-US" dirty="0"/>
              <a:t>距离最近，合并为一类</a:t>
            </a:r>
            <a:r>
              <a:rPr lang="en-US" altLang="zh-CN" dirty="0"/>
              <a:t>ab,</a:t>
            </a:r>
            <a:r>
              <a:rPr lang="zh-CN" altLang="en-US" dirty="0"/>
              <a:t>然后计算</a:t>
            </a:r>
            <a:r>
              <a:rPr lang="en-US" altLang="zh-CN" dirty="0" err="1"/>
              <a:t>ab,c,d,e</a:t>
            </a:r>
            <a:r>
              <a:rPr lang="zh-CN" altLang="en-US" dirty="0"/>
              <a:t>之间的距离</a:t>
            </a:r>
            <a:endParaRPr lang="en-US" altLang="zh-CN" dirty="0"/>
          </a:p>
          <a:p>
            <a:endParaRPr lang="en-US" altLang="zh-CN" dirty="0"/>
          </a:p>
          <a:p>
            <a:r>
              <a:rPr lang="en-US" altLang="zh-CN" dirty="0"/>
              <a:t>d(</a:t>
            </a:r>
            <a:r>
              <a:rPr lang="en-US" altLang="zh-CN" dirty="0" err="1"/>
              <a:t>ab,c</a:t>
            </a:r>
            <a:r>
              <a:rPr lang="en-US" altLang="zh-CN" dirty="0"/>
              <a:t>) = avg(0.39, 0.32) = 0.355;</a:t>
            </a:r>
          </a:p>
          <a:p>
            <a:r>
              <a:rPr lang="en-US" altLang="zh-CN" dirty="0"/>
              <a:t>d(</a:t>
            </a:r>
            <a:r>
              <a:rPr lang="en-US" altLang="zh-CN" dirty="0" err="1"/>
              <a:t>ab,d</a:t>
            </a:r>
            <a:r>
              <a:rPr lang="en-US" altLang="zh-CN" dirty="0"/>
              <a:t>) = avg(0.43, 0.34) = 0.385;</a:t>
            </a:r>
          </a:p>
          <a:p>
            <a:r>
              <a:rPr lang="en-US" altLang="zh-CN" dirty="0"/>
              <a:t>d(</a:t>
            </a:r>
            <a:r>
              <a:rPr lang="en-US" altLang="zh-CN" dirty="0" err="1"/>
              <a:t>ab,d</a:t>
            </a:r>
            <a:r>
              <a:rPr lang="en-US" altLang="zh-CN" dirty="0"/>
              <a:t>) = avg(0.39, 0.41) = 0.4;</a:t>
            </a:r>
          </a:p>
        </p:txBody>
      </p:sp>
      <p:pic>
        <p:nvPicPr>
          <p:cNvPr id="11" name="图片 10">
            <a:extLst>
              <a:ext uri="{FF2B5EF4-FFF2-40B4-BE49-F238E27FC236}">
                <a16:creationId xmlns:a16="http://schemas.microsoft.com/office/drawing/2014/main" id="{E33C9271-C9A6-410B-ABF2-8B43E7DCB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3361765"/>
            <a:ext cx="8118398" cy="3193493"/>
          </a:xfrm>
          <a:prstGeom prst="rect">
            <a:avLst/>
          </a:prstGeom>
        </p:spPr>
      </p:pic>
    </p:spTree>
    <p:extLst>
      <p:ext uri="{BB962C8B-B14F-4D97-AF65-F5344CB8AC3E}">
        <p14:creationId xmlns:p14="http://schemas.microsoft.com/office/powerpoint/2010/main" val="30536588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选择距离最近的两个类合并为新的类：</a:t>
            </a:r>
            <a:endParaRPr lang="en-US" altLang="zh-CN" dirty="0"/>
          </a:p>
          <a:p>
            <a:endParaRPr lang="en-US" altLang="zh-CN" dirty="0"/>
          </a:p>
          <a:p>
            <a:r>
              <a:rPr lang="en-US" altLang="zh-CN" dirty="0"/>
              <a:t>d(</a:t>
            </a:r>
            <a:r>
              <a:rPr lang="en-US" altLang="zh-CN" dirty="0" err="1"/>
              <a:t>d,e</a:t>
            </a:r>
            <a:r>
              <a:rPr lang="en-US" altLang="zh-CN" dirty="0"/>
              <a:t>) = 0.21</a:t>
            </a:r>
            <a:r>
              <a:rPr lang="zh-CN" altLang="en-US" dirty="0"/>
              <a:t>距离最近，因此</a:t>
            </a:r>
            <a:r>
              <a:rPr lang="en-US" altLang="zh-CN" dirty="0" err="1"/>
              <a:t>d,e</a:t>
            </a:r>
            <a:r>
              <a:rPr lang="zh-CN" altLang="en-US" dirty="0"/>
              <a:t>合并为一类</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4E39F3C-EFAB-4F3D-8514-8C275506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 y="3429000"/>
            <a:ext cx="11132220" cy="3103309"/>
          </a:xfrm>
          <a:prstGeom prst="rect">
            <a:avLst/>
          </a:prstGeom>
        </p:spPr>
      </p:pic>
    </p:spTree>
    <p:extLst>
      <p:ext uri="{BB962C8B-B14F-4D97-AF65-F5344CB8AC3E}">
        <p14:creationId xmlns:p14="http://schemas.microsoft.com/office/powerpoint/2010/main" val="571634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31800" y="1189201"/>
            <a:ext cx="11195128"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不断重复上述两个步骤，最终只剩下一个类的时候，停止：</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86" name="Picture 2" descr="preview">
            <a:extLst>
              <a:ext uri="{FF2B5EF4-FFF2-40B4-BE49-F238E27FC236}">
                <a16:creationId xmlns:a16="http://schemas.microsoft.com/office/drawing/2014/main" id="{C5BFE841-9FEB-423B-AB79-CDD8358E3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888" y="2840305"/>
            <a:ext cx="6839069" cy="33064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B6AC662-8A22-47E8-89F5-4379910FF5CF}"/>
              </a:ext>
            </a:extLst>
          </p:cNvPr>
          <p:cNvSpPr/>
          <p:nvPr/>
        </p:nvSpPr>
        <p:spPr>
          <a:xfrm>
            <a:off x="568908" y="6095060"/>
            <a:ext cx="6096000" cy="369332"/>
          </a:xfrm>
          <a:prstGeom prst="rect">
            <a:avLst/>
          </a:prstGeom>
        </p:spPr>
        <p:txBody>
          <a:bodyPr>
            <a:spAutoFit/>
          </a:bodyPr>
          <a:lstStyle/>
          <a:p>
            <a:r>
              <a:rPr lang="zh-CN" altLang="en-US" dirty="0">
                <a:solidFill>
                  <a:srgbClr val="121212"/>
                </a:solidFill>
              </a:rPr>
              <a:t>类别的数量取决于你剪的位置</a:t>
            </a:r>
          </a:p>
        </p:txBody>
      </p:sp>
    </p:spTree>
    <p:extLst>
      <p:ext uri="{BB962C8B-B14F-4D97-AF65-F5344CB8AC3E}">
        <p14:creationId xmlns:p14="http://schemas.microsoft.com/office/powerpoint/2010/main" val="2273400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570560" y="3842646"/>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570560" y="2531503"/>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158378" y="2570397"/>
            <a:ext cx="5137756" cy="400110"/>
          </a:xfrm>
          <a:prstGeom prst="rect">
            <a:avLst/>
          </a:prstGeom>
          <a:noFill/>
        </p:spPr>
        <p:txBody>
          <a:bodyPr wrap="square" rtlCol="0">
            <a:spAutoFit/>
          </a:bodyPr>
          <a:lstStyle/>
          <a:p>
            <a:r>
              <a:rPr lang="zh-CN" altLang="en-US" sz="2000" dirty="0">
                <a:latin typeface="Agency FB" panose="020B0503020202020204" pitchFamily="34" charset="0"/>
              </a:rPr>
              <a:t>聚类分析方法</a:t>
            </a:r>
          </a:p>
        </p:txBody>
      </p:sp>
      <p:sp>
        <p:nvSpPr>
          <p:cNvPr id="134" name="文本框 133"/>
          <p:cNvSpPr txBox="1"/>
          <p:nvPr/>
        </p:nvSpPr>
        <p:spPr>
          <a:xfrm>
            <a:off x="7158379" y="3882049"/>
            <a:ext cx="2821466" cy="400110"/>
          </a:xfrm>
          <a:prstGeom prst="rect">
            <a:avLst/>
          </a:prstGeom>
          <a:noFill/>
        </p:spPr>
        <p:txBody>
          <a:bodyPr wrap="square" rtlCol="0">
            <a:spAutoFit/>
          </a:bodyPr>
          <a:lstStyle/>
          <a:p>
            <a:r>
              <a:rPr lang="en-US" altLang="zh-CN" sz="2000" dirty="0" err="1">
                <a:latin typeface="Agency FB" panose="020B0503020202020204" pitchFamily="34" charset="0"/>
              </a:rPr>
              <a:t>KMeans</a:t>
            </a:r>
            <a:r>
              <a:rPr lang="zh-CN" altLang="en-US" sz="2000" dirty="0">
                <a:latin typeface="Agency FB" panose="020B0503020202020204" pitchFamily="34" charset="0"/>
              </a:rPr>
              <a:t>广告效果聚类分析</a:t>
            </a:r>
          </a:p>
        </p:txBody>
      </p:sp>
      <p:sp>
        <p:nvSpPr>
          <p:cNvPr id="262" name="文本框 261"/>
          <p:cNvSpPr txBox="1"/>
          <p:nvPr/>
        </p:nvSpPr>
        <p:spPr>
          <a:xfrm>
            <a:off x="6588844" y="2580050"/>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588844" y="3886272"/>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158379" y="3040390"/>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158379" y="434399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262" grpId="0"/>
      <p:bldP spid="263"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693319"/>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其核心思想是在数据空间中找到分散开的密集区域，简单来说就是画圈，其中要定义两个参数，一个是圈的最大半径，一个是一个圈里面最少应该容纳多少个点。</a:t>
            </a:r>
            <a:endParaRPr lang="en-US" altLang="zh-CN" b="1"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从数据集中随机选择核心点</a:t>
            </a:r>
            <a:br>
              <a:rPr lang="zh-CN" altLang="en-US" dirty="0"/>
            </a:br>
            <a:r>
              <a:rPr lang="en-US" altLang="zh-CN" dirty="0"/>
              <a:t>2.</a:t>
            </a:r>
            <a:r>
              <a:rPr lang="zh-CN" altLang="en-US" dirty="0"/>
              <a:t>以一个核心点为圆心</a:t>
            </a:r>
            <a:r>
              <a:rPr lang="en-US" altLang="zh-CN" dirty="0"/>
              <a:t>,</a:t>
            </a:r>
            <a:r>
              <a:rPr lang="zh-CN" altLang="en-US" dirty="0"/>
              <a:t>做半径为</a:t>
            </a:r>
            <a:r>
              <a:rPr lang="en-US" altLang="zh-CN" dirty="0"/>
              <a:t>V</a:t>
            </a:r>
            <a:r>
              <a:rPr lang="zh-CN" altLang="en-US" dirty="0"/>
              <a:t>的圆</a:t>
            </a:r>
            <a:r>
              <a:rPr lang="en-US" altLang="zh-CN" dirty="0"/>
              <a:t>,</a:t>
            </a:r>
            <a:r>
              <a:rPr lang="zh-CN" altLang="en-US" dirty="0"/>
              <a:t>选择圆内圈入点的个数满足密度阈值的核心点</a:t>
            </a:r>
            <a:r>
              <a:rPr lang="en-US" altLang="zh-CN" dirty="0"/>
              <a:t>,</a:t>
            </a:r>
            <a:r>
              <a:rPr lang="zh-CN" altLang="en-US" dirty="0"/>
              <a:t>因此称这些点为核心对象</a:t>
            </a:r>
            <a:r>
              <a:rPr lang="en-US" altLang="zh-CN" dirty="0"/>
              <a:t>,</a:t>
            </a:r>
            <a:r>
              <a:rPr lang="zh-CN" altLang="en-US" dirty="0"/>
              <a:t>且将圈内的点形成一个簇</a:t>
            </a:r>
            <a:r>
              <a:rPr lang="en-US" altLang="zh-CN" dirty="0"/>
              <a:t>,</a:t>
            </a:r>
            <a:r>
              <a:rPr lang="zh-CN" altLang="en-US" dirty="0"/>
              <a:t>其中核心点直接密度可达周围的其他实心原点</a:t>
            </a:r>
            <a:r>
              <a:rPr lang="en-US" altLang="zh-CN" dirty="0"/>
              <a:t>;</a:t>
            </a:r>
            <a:br>
              <a:rPr lang="zh-CN" altLang="en-US" dirty="0"/>
            </a:br>
            <a:r>
              <a:rPr lang="en-US" altLang="zh-CN" dirty="0"/>
              <a:t>3.</a:t>
            </a:r>
            <a:r>
              <a:rPr lang="zh-CN" altLang="en-US" dirty="0"/>
              <a:t>合并这些相互重合的簇</a:t>
            </a:r>
            <a:endParaRPr lang="en-US" altLang="zh-CN" dirty="0"/>
          </a:p>
        </p:txBody>
      </p:sp>
    </p:spTree>
    <p:extLst>
      <p:ext uri="{BB962C8B-B14F-4D97-AF65-F5344CB8AC3E}">
        <p14:creationId xmlns:p14="http://schemas.microsoft.com/office/powerpoint/2010/main" val="28416262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我们设定参数密度阈值</a:t>
            </a:r>
            <a:r>
              <a:rPr lang="en-US" altLang="zh-CN" dirty="0"/>
              <a:t>N=3</a:t>
            </a:r>
            <a:r>
              <a:rPr lang="zh-CN" altLang="en-US" dirty="0"/>
              <a:t>，也就是每个圈里必须满足</a:t>
            </a:r>
            <a:r>
              <a:rPr lang="en-US" altLang="zh-CN" dirty="0"/>
              <a:t>3</a:t>
            </a:r>
            <a:r>
              <a:rPr lang="zh-CN" altLang="en-US" dirty="0"/>
              <a:t>个点，才能称为一个簇，首先我们随机选取一些候选的核心点：</a:t>
            </a:r>
            <a:endParaRPr lang="en-US" altLang="zh-CN" dirty="0"/>
          </a:p>
          <a:p>
            <a:endParaRPr lang="en-US" altLang="zh-CN" dirty="0"/>
          </a:p>
          <a:p>
            <a:r>
              <a:rPr lang="zh-CN" altLang="en-US" dirty="0"/>
              <a:t>这些灰色点为核心点的候选：</a:t>
            </a:r>
            <a:endParaRPr lang="en-US" altLang="zh-CN" dirty="0"/>
          </a:p>
        </p:txBody>
      </p:sp>
      <p:pic>
        <p:nvPicPr>
          <p:cNvPr id="17410" name="Picture 2" descr="preview">
            <a:extLst>
              <a:ext uri="{FF2B5EF4-FFF2-40B4-BE49-F238E27FC236}">
                <a16:creationId xmlns:a16="http://schemas.microsoft.com/office/drawing/2014/main" id="{FD89DAA2-D899-4826-9902-649D51E4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437244"/>
            <a:ext cx="4876566" cy="307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973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solidFill>
                  <a:srgbClr val="121212"/>
                </a:solidFill>
              </a:rPr>
              <a:t>以这些候选的核心点为圆心按照设定的半径画圆圈：</a:t>
            </a:r>
          </a:p>
        </p:txBody>
      </p:sp>
      <p:pic>
        <p:nvPicPr>
          <p:cNvPr id="19458" name="Picture 2" descr="preview">
            <a:extLst>
              <a:ext uri="{FF2B5EF4-FFF2-40B4-BE49-F238E27FC236}">
                <a16:creationId xmlns:a16="http://schemas.microsoft.com/office/drawing/2014/main" id="{4947A0F8-8244-4FE4-8BF3-D52E81A83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28" y="447055"/>
            <a:ext cx="5380689" cy="32079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1200329"/>
          </a:xfrm>
          <a:prstGeom prst="rect">
            <a:avLst/>
          </a:prstGeom>
        </p:spPr>
        <p:txBody>
          <a:bodyPr wrap="square">
            <a:spAutoFit/>
          </a:bodyPr>
          <a:lstStyle/>
          <a:p>
            <a:r>
              <a:rPr lang="zh-CN" altLang="en-US" dirty="0">
                <a:solidFill>
                  <a:srgbClr val="121212"/>
                </a:solidFill>
              </a:rPr>
              <a:t>如果圈内满足三个点，那就是一个簇，簇内点候选的核心点就是核心点：</a:t>
            </a:r>
          </a:p>
          <a:p>
            <a:r>
              <a:rPr lang="zh-CN" altLang="en-US" dirty="0">
                <a:solidFill>
                  <a:srgbClr val="121212"/>
                </a:solidFill>
              </a:rPr>
              <a:t>这些红色的点就是核心点，而灰色的点因为其圈内点数不满足阈值，所以不是核心点</a:t>
            </a:r>
            <a:endParaRPr lang="zh-CN" altLang="en-US" b="0" i="0" dirty="0">
              <a:solidFill>
                <a:srgbClr val="121212"/>
              </a:solidFill>
              <a:effectLst/>
            </a:endParaRPr>
          </a:p>
        </p:txBody>
      </p:sp>
      <p:pic>
        <p:nvPicPr>
          <p:cNvPr id="19460" name="Picture 4" descr="preview">
            <a:extLst>
              <a:ext uri="{FF2B5EF4-FFF2-40B4-BE49-F238E27FC236}">
                <a16:creationId xmlns:a16="http://schemas.microsoft.com/office/drawing/2014/main" id="{2C35AC03-6109-4D11-B036-C73E4CADC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28" y="3630121"/>
            <a:ext cx="5380689" cy="330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317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合并重合的簇：</a:t>
            </a:r>
            <a:endParaRPr lang="zh-CN" altLang="en-US" dirty="0">
              <a:solidFill>
                <a:srgbClr val="121212"/>
              </a:solidFill>
            </a:endParaRPr>
          </a:p>
        </p:txBody>
      </p:sp>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369332"/>
          </a:xfrm>
          <a:prstGeom prst="rect">
            <a:avLst/>
          </a:prstGeom>
        </p:spPr>
        <p:txBody>
          <a:bodyPr wrap="square">
            <a:spAutoFit/>
          </a:bodyPr>
          <a:lstStyle/>
          <a:p>
            <a:r>
              <a:rPr lang="zh-CN" altLang="en-US" dirty="0"/>
              <a:t>得到两个</a:t>
            </a:r>
            <a:r>
              <a:rPr lang="en-US" altLang="zh-CN" dirty="0"/>
              <a:t>cluster:</a:t>
            </a:r>
          </a:p>
        </p:txBody>
      </p:sp>
      <p:pic>
        <p:nvPicPr>
          <p:cNvPr id="20482" name="Picture 2" descr="preview">
            <a:extLst>
              <a:ext uri="{FF2B5EF4-FFF2-40B4-BE49-F238E27FC236}">
                <a16:creationId xmlns:a16="http://schemas.microsoft.com/office/drawing/2014/main" id="{C0BAD8E0-8A34-471C-B7DF-4236F5E1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432" y="677887"/>
            <a:ext cx="5110985" cy="302189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preview">
            <a:extLst>
              <a:ext uri="{FF2B5EF4-FFF2-40B4-BE49-F238E27FC236}">
                <a16:creationId xmlns:a16="http://schemas.microsoft.com/office/drawing/2014/main" id="{BBB75A4D-C0E3-4FCC-A1B6-8E2239C66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080" y="3699780"/>
            <a:ext cx="5933923" cy="315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196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根据网格的聚类</a:t>
            </a:r>
            <a:endParaRPr lang="en-US" altLang="zh-CN" b="1" dirty="0"/>
          </a:p>
          <a:p>
            <a:endParaRPr lang="en-US" altLang="zh-CN" b="1" dirty="0"/>
          </a:p>
          <a:p>
            <a:r>
              <a:rPr lang="zh-CN" altLang="en-US" dirty="0"/>
              <a:t>其原理是将数据空间划分为网格单元，将数据对象映射到网格单元中，并计算每个单元的密度。根据预设阈值来判断每个网格单元是不是高密度单元，由邻近的稠密单元组成“类”。</a:t>
            </a:r>
            <a:endParaRPr lang="en-US" altLang="zh-CN"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将数据空间划分为网格单元</a:t>
            </a:r>
            <a:br>
              <a:rPr lang="zh-CN" altLang="en-US" dirty="0"/>
            </a:br>
            <a:r>
              <a:rPr lang="en-US" altLang="zh-CN" dirty="0"/>
              <a:t>2.</a:t>
            </a:r>
            <a:r>
              <a:rPr lang="zh-CN" altLang="en-US" dirty="0"/>
              <a:t>依照设置的阈值，判定网格单元是否稠密</a:t>
            </a:r>
            <a:br>
              <a:rPr lang="zh-CN" altLang="en-US" dirty="0"/>
            </a:br>
            <a:r>
              <a:rPr lang="en-US" altLang="zh-CN" dirty="0"/>
              <a:t>3.</a:t>
            </a:r>
            <a:r>
              <a:rPr lang="zh-CN" altLang="en-US" dirty="0"/>
              <a:t>合并相邻稠密的网格单元为一类</a:t>
            </a:r>
            <a:endParaRPr lang="en-US" altLang="zh-CN" dirty="0"/>
          </a:p>
        </p:txBody>
      </p:sp>
    </p:spTree>
    <p:extLst>
      <p:ext uri="{BB962C8B-B14F-4D97-AF65-F5344CB8AC3E}">
        <p14:creationId xmlns:p14="http://schemas.microsoft.com/office/powerpoint/2010/main" val="12191289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选择一定宽度的格子来分割数据空间：</a:t>
            </a:r>
            <a:endParaRPr lang="en-US" altLang="zh-CN" dirty="0"/>
          </a:p>
        </p:txBody>
      </p:sp>
      <p:pic>
        <p:nvPicPr>
          <p:cNvPr id="21506" name="Picture 2" descr="preview">
            <a:extLst>
              <a:ext uri="{FF2B5EF4-FFF2-40B4-BE49-F238E27FC236}">
                <a16:creationId xmlns:a16="http://schemas.microsoft.com/office/drawing/2014/main" id="{369331D7-8BBE-481E-97DA-67569AC0C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2636912"/>
            <a:ext cx="4587230" cy="362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53497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设置阈值为</a:t>
            </a:r>
            <a:r>
              <a:rPr lang="en-US" altLang="zh-CN" dirty="0"/>
              <a:t>2</a:t>
            </a:r>
            <a:r>
              <a:rPr lang="zh-CN" altLang="en-US" dirty="0"/>
              <a:t>，将相邻稠密的格子合并形成一个“类”</a:t>
            </a:r>
            <a:r>
              <a:rPr lang="en-US" altLang="zh-CN" dirty="0"/>
              <a:t>:</a:t>
            </a:r>
          </a:p>
        </p:txBody>
      </p:sp>
      <p:pic>
        <p:nvPicPr>
          <p:cNvPr id="23554" name="Picture 2" descr="preview">
            <a:extLst>
              <a:ext uri="{FF2B5EF4-FFF2-40B4-BE49-F238E27FC236}">
                <a16:creationId xmlns:a16="http://schemas.microsoft.com/office/drawing/2014/main" id="{05475A61-BD07-465F-B8C8-4CDF04E2C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12" y="2636912"/>
            <a:ext cx="4738650" cy="373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8096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511824" y="3024248"/>
            <a:ext cx="3888432" cy="523220"/>
          </a:xfrm>
          <a:prstGeom prst="rect">
            <a:avLst/>
          </a:prstGeom>
          <a:noFill/>
        </p:spPr>
        <p:txBody>
          <a:bodyPr wrap="square" rtlCol="0">
            <a:spAutoFit/>
          </a:bodyPr>
          <a:lstStyle/>
          <a:p>
            <a:pPr algn="ctr"/>
            <a:r>
              <a:rPr lang="en-US" altLang="zh-CN" sz="2800" dirty="0" err="1">
                <a:solidFill>
                  <a:schemeClr val="bg1"/>
                </a:solidFill>
                <a:latin typeface="Agency FB" panose="020B0503020202020204" pitchFamily="34" charset="0"/>
              </a:rPr>
              <a:t>KMeans</a:t>
            </a:r>
            <a:r>
              <a:rPr lang="zh-CN" altLang="en-US" sz="2800" dirty="0">
                <a:solidFill>
                  <a:schemeClr val="bg1"/>
                </a:solidFill>
                <a:latin typeface="Agency FB" panose="020B0503020202020204" pitchFamily="34" charset="0"/>
              </a:rPr>
              <a:t>广告效果聚类分析</a:t>
            </a:r>
          </a:p>
        </p:txBody>
      </p:sp>
    </p:spTree>
    <p:extLst>
      <p:ext uri="{BB962C8B-B14F-4D97-AF65-F5344CB8AC3E}">
        <p14:creationId xmlns:p14="http://schemas.microsoft.com/office/powerpoint/2010/main" val="13115382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5016758"/>
          </a:xfrm>
          <a:prstGeom prst="rect">
            <a:avLst/>
          </a:prstGeom>
          <a:noFill/>
        </p:spPr>
        <p:txBody>
          <a:bodyPr wrap="square" rtlCol="0">
            <a:spAutoFit/>
          </a:bodyPr>
          <a:lstStyle/>
          <a:p>
            <a:r>
              <a:rPr lang="zh-CN" altLang="en-US" sz="2000" dirty="0"/>
              <a:t>随着流量成本的提高，高质量的流量媒体越来越分散，相信以精细化运营为基础导向的流量运营工作，必然会增加对数据的依赖程度。如何降低流量成本、增加流量规模、提高广告转化效果成为企业的重要诉求。</a:t>
            </a:r>
            <a:endParaRPr lang="en-US" altLang="zh-CN" sz="2000" dirty="0"/>
          </a:p>
          <a:p>
            <a:endParaRPr lang="en-US" altLang="zh-CN" sz="2000" dirty="0"/>
          </a:p>
          <a:p>
            <a:r>
              <a:rPr lang="zh-CN" altLang="en-US" sz="2000" b="1" dirty="0"/>
              <a:t>案列描述：</a:t>
            </a:r>
            <a:endParaRPr lang="en-US" altLang="zh-CN" sz="2000" b="1" dirty="0"/>
          </a:p>
          <a:p>
            <a:endParaRPr lang="en-US" altLang="zh-CN" sz="2000" dirty="0"/>
          </a:p>
          <a:p>
            <a:r>
              <a:rPr lang="zh-CN" altLang="en-US" sz="2000" dirty="0"/>
              <a:t>企业由于投放的广告渠道比较多，需要对其做广告效果分析以实现有针对性的广告效果测量和优化工作。</a:t>
            </a:r>
            <a:endParaRPr lang="en-US" altLang="zh-CN" sz="2000" dirty="0"/>
          </a:p>
          <a:p>
            <a:endParaRPr lang="en-US" altLang="zh-CN" sz="2000" dirty="0"/>
          </a:p>
          <a:p>
            <a:r>
              <a:rPr lang="zh-CN" altLang="en-US" sz="2000" b="1" dirty="0"/>
              <a:t>基本问题：</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a:t>
            </a:r>
            <a:endParaRPr lang="en-US" altLang="zh-CN" sz="2000" dirty="0"/>
          </a:p>
          <a:p>
            <a:pPr marL="342900" indent="-342900">
              <a:buFont typeface="Wingdings" panose="05000000000000000000" pitchFamily="2" charset="2"/>
              <a:buChar char="l"/>
            </a:pPr>
            <a:r>
              <a:rPr lang="zh-CN" altLang="en-US" sz="2000" dirty="0"/>
              <a:t>具体包括哪些渠道？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pPr marL="342900" indent="-342900">
              <a:buFont typeface="Wingdings" panose="05000000000000000000" pitchFamily="2" charset="2"/>
              <a:buChar char="l"/>
            </a:pPr>
            <a:r>
              <a:rPr lang="zh-CN" altLang="en-US" sz="2000" dirty="0"/>
              <a:t>数据集选择哪些维度和指标？</a:t>
            </a:r>
            <a:endParaRPr lang="en-US" altLang="zh-CN" sz="2000" dirty="0"/>
          </a:p>
          <a:p>
            <a:pPr marL="342900" indent="-342900">
              <a:buFont typeface="Wingdings" panose="05000000000000000000" pitchFamily="2" charset="2"/>
              <a:buChar char="l"/>
            </a:pPr>
            <a:r>
              <a:rPr lang="zh-CN" altLang="en-US" sz="2000" dirty="0"/>
              <a:t>专题分析要解决什么问题？</a:t>
            </a:r>
          </a:p>
        </p:txBody>
      </p:sp>
    </p:spTree>
    <p:extLst>
      <p:ext uri="{BB962C8B-B14F-4D97-AF65-F5344CB8AC3E}">
        <p14:creationId xmlns:p14="http://schemas.microsoft.com/office/powerpoint/2010/main" val="1755662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3477875"/>
          </a:xfrm>
          <a:prstGeom prst="rect">
            <a:avLst/>
          </a:prstGeom>
          <a:noFill/>
        </p:spPr>
        <p:txBody>
          <a:bodyPr wrap="square" rtlCol="0">
            <a:spAutoFit/>
          </a:bodyPr>
          <a:lstStyle/>
          <a:p>
            <a:r>
              <a:rPr lang="zh-CN" altLang="en-US" sz="2000" b="1" dirty="0"/>
              <a:t>问题转化为条件：</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广告渠道的范畴是什么？具体包括哪些渠道？</a:t>
            </a:r>
            <a:endParaRPr lang="en-US" altLang="zh-CN" sz="2000" dirty="0"/>
          </a:p>
          <a:p>
            <a:r>
              <a:rPr lang="en-US" altLang="zh-CN" sz="2000" dirty="0"/>
              <a:t>      ——</a:t>
            </a:r>
            <a:r>
              <a:rPr lang="zh-CN" altLang="en-US" sz="2000" dirty="0"/>
              <a:t>所有站外标记的广告类渠道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r>
              <a:rPr lang="en-US" altLang="zh-CN" sz="2000" dirty="0"/>
              <a:t>  </a:t>
            </a:r>
            <a:r>
              <a:rPr lang="zh-CN" altLang="en-US" sz="2000" dirty="0"/>
              <a:t>    </a:t>
            </a:r>
            <a:r>
              <a:rPr lang="en-US" altLang="zh-CN" sz="2000" dirty="0"/>
              <a:t>——</a:t>
            </a:r>
            <a:r>
              <a:rPr lang="zh-CN" altLang="en-US" sz="2000" dirty="0"/>
              <a:t>最近</a:t>
            </a:r>
            <a:r>
              <a:rPr lang="en-US" altLang="zh-CN" sz="2000" dirty="0"/>
              <a:t>90</a:t>
            </a:r>
            <a:r>
              <a:rPr lang="zh-CN" altLang="en-US" sz="2000" dirty="0"/>
              <a:t>天的数据</a:t>
            </a:r>
          </a:p>
          <a:p>
            <a:pPr marL="342900" indent="-342900">
              <a:buFont typeface="Wingdings" panose="05000000000000000000" pitchFamily="2" charset="2"/>
              <a:buChar char="l"/>
            </a:pPr>
            <a:r>
              <a:rPr lang="zh-CN" altLang="en-US" sz="2000" dirty="0"/>
              <a:t>数据集选择哪些维度和指标？</a:t>
            </a:r>
            <a:endParaRPr lang="en-US" altLang="zh-CN" sz="2000" dirty="0"/>
          </a:p>
          <a:p>
            <a:r>
              <a:rPr lang="en-US" altLang="zh-CN" sz="2000" dirty="0"/>
              <a:t>      ——</a:t>
            </a:r>
            <a:r>
              <a:rPr lang="zh-CN" altLang="en-US" sz="2000" dirty="0"/>
              <a:t>渠道代号、日均</a:t>
            </a:r>
            <a:r>
              <a:rPr lang="en-US" altLang="zh-CN" sz="2000" dirty="0" err="1"/>
              <a:t>uv</a:t>
            </a:r>
            <a:r>
              <a:rPr lang="zh-CN" altLang="en-US" sz="2000" dirty="0"/>
              <a:t>、平均注册率、平均搜索量、访问深度、平均停留时间、订单转化率、投放总时间、素材类型、广告类型、合作方式、广告尺寸、广告卖点。</a:t>
            </a:r>
          </a:p>
          <a:p>
            <a:pPr marL="342900" indent="-342900">
              <a:buFont typeface="Wingdings" panose="05000000000000000000" pitchFamily="2" charset="2"/>
              <a:buChar char="l"/>
            </a:pPr>
            <a:r>
              <a:rPr lang="zh-CN" altLang="en-US" sz="2000" dirty="0"/>
              <a:t>专题分析要解决什么问题？</a:t>
            </a:r>
            <a:endParaRPr lang="en-US" altLang="zh-CN" sz="2000" dirty="0"/>
          </a:p>
          <a:p>
            <a:r>
              <a:rPr lang="en-US" altLang="zh-CN" sz="2000" dirty="0"/>
              <a:t>      ——</a:t>
            </a:r>
            <a:r>
              <a:rPr lang="zh-CN" altLang="en-US" sz="2000" dirty="0"/>
              <a:t>将广告分类并找出其重要特征，为接下来的业务探讨和数据分析提供支持。</a:t>
            </a:r>
          </a:p>
        </p:txBody>
      </p:sp>
    </p:spTree>
    <p:extLst>
      <p:ext uri="{BB962C8B-B14F-4D97-AF65-F5344CB8AC3E}">
        <p14:creationId xmlns:p14="http://schemas.microsoft.com/office/powerpoint/2010/main" val="7632977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聚类分析方法</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dirty="0"/>
              <a:t>广告渠道分布示例：</a:t>
            </a:r>
          </a:p>
        </p:txBody>
      </p:sp>
      <p:pic>
        <p:nvPicPr>
          <p:cNvPr id="24578" name="Picture 2" descr="preview">
            <a:extLst>
              <a:ext uri="{FF2B5EF4-FFF2-40B4-BE49-F238E27FC236}">
                <a16:creationId xmlns:a16="http://schemas.microsoft.com/office/drawing/2014/main" id="{BA1B6169-57F9-4AB4-8D0B-9123641C6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2420888"/>
            <a:ext cx="72961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183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2954655"/>
          </a:xfrm>
          <a:prstGeom prst="rect">
            <a:avLst/>
          </a:prstGeom>
          <a:noFill/>
        </p:spPr>
        <p:txBody>
          <a:bodyPr wrap="square" rtlCol="0">
            <a:spAutoFit/>
          </a:bodyPr>
          <a:lstStyle/>
          <a:p>
            <a:r>
              <a:rPr lang="zh-CN" altLang="en-US" sz="2000" b="1" dirty="0"/>
              <a:t>案列数据：</a:t>
            </a:r>
            <a:endParaRPr lang="en-US" altLang="zh-CN" sz="2000" b="1" dirty="0"/>
          </a:p>
          <a:p>
            <a:endParaRPr lang="en-US" altLang="zh-CN" sz="2000" dirty="0"/>
          </a:p>
          <a:p>
            <a:r>
              <a:rPr lang="zh-CN" altLang="en-US" dirty="0"/>
              <a:t>该数据来自某企业的营销部门，该数据结合营销数据、网站分析系统数据和运营系统数据。</a:t>
            </a:r>
            <a:endParaRPr lang="en-US" altLang="zh-CN" dirty="0"/>
          </a:p>
          <a:p>
            <a:endParaRPr lang="en-US" altLang="zh-CN" dirty="0"/>
          </a:p>
          <a:p>
            <a:r>
              <a:rPr lang="zh-CN" altLang="en-US" dirty="0"/>
              <a:t>数据概况如下：</a:t>
            </a:r>
            <a:endParaRPr lang="en-US" altLang="zh-CN" dirty="0"/>
          </a:p>
          <a:p>
            <a:endParaRPr lang="en-US" altLang="zh-CN" sz="2000" dirty="0"/>
          </a:p>
          <a:p>
            <a:r>
              <a:rPr lang="zh-CN" altLang="en-US" dirty="0"/>
              <a:t>维度数：除渠道唯一标记外，共有</a:t>
            </a:r>
            <a:r>
              <a:rPr lang="en-US" altLang="zh-CN" dirty="0"/>
              <a:t>12</a:t>
            </a:r>
            <a:r>
              <a:rPr lang="zh-CN" altLang="en-US" dirty="0"/>
              <a:t>个维度</a:t>
            </a:r>
          </a:p>
          <a:p>
            <a:r>
              <a:rPr lang="zh-CN" altLang="en-US" dirty="0"/>
              <a:t>数据记录数：</a:t>
            </a:r>
            <a:r>
              <a:rPr lang="en-US" altLang="zh-CN" dirty="0"/>
              <a:t>889</a:t>
            </a:r>
          </a:p>
          <a:p>
            <a:r>
              <a:rPr lang="zh-CN" altLang="en-US" dirty="0"/>
              <a:t>是否有</a:t>
            </a:r>
            <a:r>
              <a:rPr lang="en-US" altLang="zh-CN" dirty="0" err="1"/>
              <a:t>na</a:t>
            </a:r>
            <a:r>
              <a:rPr lang="zh-CN" altLang="en-US" dirty="0"/>
              <a:t>值：有</a:t>
            </a:r>
          </a:p>
          <a:p>
            <a:r>
              <a:rPr lang="zh-CN" altLang="en-US" dirty="0"/>
              <a:t>是否有异常值：有</a:t>
            </a:r>
          </a:p>
        </p:txBody>
      </p:sp>
    </p:spTree>
    <p:extLst>
      <p:ext uri="{BB962C8B-B14F-4D97-AF65-F5344CB8AC3E}">
        <p14:creationId xmlns:p14="http://schemas.microsoft.com/office/powerpoint/2010/main" val="35935523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b="1" dirty="0"/>
              <a:t>数据字段说明：</a:t>
            </a:r>
            <a:endParaRPr lang="en-US" altLang="zh-CN" sz="2000" b="1" dirty="0"/>
          </a:p>
        </p:txBody>
      </p:sp>
      <p:graphicFrame>
        <p:nvGraphicFramePr>
          <p:cNvPr id="2" name="表格 2">
            <a:extLst>
              <a:ext uri="{FF2B5EF4-FFF2-40B4-BE49-F238E27FC236}">
                <a16:creationId xmlns:a16="http://schemas.microsoft.com/office/drawing/2014/main" id="{E806C7CA-003F-41FD-9A31-23AD507A62C1}"/>
              </a:ext>
            </a:extLst>
          </p:cNvPr>
          <p:cNvGraphicFramePr>
            <a:graphicFrameLocks noGrp="1"/>
          </p:cNvGraphicFramePr>
          <p:nvPr>
            <p:extLst>
              <p:ext uri="{D42A27DB-BD31-4B8C-83A1-F6EECF244321}">
                <p14:modId xmlns:p14="http://schemas.microsoft.com/office/powerpoint/2010/main" val="2744212047"/>
              </p:ext>
            </p:extLst>
          </p:nvPr>
        </p:nvGraphicFramePr>
        <p:xfrm>
          <a:off x="2621125" y="836712"/>
          <a:ext cx="9577063" cy="6268720"/>
        </p:xfrm>
        <a:graphic>
          <a:graphicData uri="http://schemas.openxmlformats.org/drawingml/2006/table">
            <a:tbl>
              <a:tblPr firstRow="1" bandRow="1">
                <a:tableStyleId>{5C22544A-7EE6-4342-B048-85BDC9FD1C3A}</a:tableStyleId>
              </a:tblPr>
              <a:tblGrid>
                <a:gridCol w="2195494">
                  <a:extLst>
                    <a:ext uri="{9D8B030D-6E8A-4147-A177-3AD203B41FA5}">
                      <a16:colId xmlns:a16="http://schemas.microsoft.com/office/drawing/2014/main" val="3230295023"/>
                    </a:ext>
                  </a:extLst>
                </a:gridCol>
                <a:gridCol w="6735475">
                  <a:extLst>
                    <a:ext uri="{9D8B030D-6E8A-4147-A177-3AD203B41FA5}">
                      <a16:colId xmlns:a16="http://schemas.microsoft.com/office/drawing/2014/main" val="1177553682"/>
                    </a:ext>
                  </a:extLst>
                </a:gridCol>
                <a:gridCol w="646094">
                  <a:extLst>
                    <a:ext uri="{9D8B030D-6E8A-4147-A177-3AD203B41FA5}">
                      <a16:colId xmlns:a16="http://schemas.microsoft.com/office/drawing/2014/main" val="3777738269"/>
                    </a:ext>
                  </a:extLst>
                </a:gridCol>
              </a:tblGrid>
              <a:tr h="370840">
                <a:tc>
                  <a:txBody>
                    <a:bodyPr/>
                    <a:lstStyle/>
                    <a:p>
                      <a:pPr algn="ctr"/>
                      <a:r>
                        <a:rPr lang="zh-CN" altLang="en-US" dirty="0"/>
                        <a:t>数据项</a:t>
                      </a:r>
                    </a:p>
                  </a:txBody>
                  <a:tcPr/>
                </a:tc>
                <a:tc>
                  <a:txBody>
                    <a:bodyPr/>
                    <a:lstStyle/>
                    <a:p>
                      <a:pPr algn="ctr"/>
                      <a:r>
                        <a:rPr lang="zh-CN" altLang="en-US" dirty="0"/>
                        <a:t>数据说明</a:t>
                      </a:r>
                    </a:p>
                  </a:txBody>
                  <a:tcPr/>
                </a:tc>
                <a:tc>
                  <a:txBody>
                    <a:bodyPr/>
                    <a:lstStyle/>
                    <a:p>
                      <a:pPr algn="ctr"/>
                      <a:r>
                        <a:rPr lang="zh-CN" altLang="en-US" dirty="0"/>
                        <a:t>备注</a:t>
                      </a:r>
                    </a:p>
                  </a:txBody>
                  <a:tcPr/>
                </a:tc>
                <a:extLst>
                  <a:ext uri="{0D108BD9-81ED-4DB2-BD59-A6C34878D82A}">
                    <a16:rowId xmlns:a16="http://schemas.microsoft.com/office/drawing/2014/main" val="4104419521"/>
                  </a:ext>
                </a:extLst>
              </a:tr>
              <a:tr h="370840">
                <a:tc>
                  <a:txBody>
                    <a:bodyPr/>
                    <a:lstStyle/>
                    <a:p>
                      <a:r>
                        <a:rPr lang="zh-CN" altLang="en-US" sz="1800" b="0" i="0" kern="1200" dirty="0">
                          <a:solidFill>
                            <a:schemeClr val="dk1"/>
                          </a:solidFill>
                          <a:effectLst/>
                          <a:latin typeface="+mn-lt"/>
                          <a:ea typeface="+mn-ea"/>
                          <a:cs typeface="+mn-cs"/>
                        </a:rPr>
                        <a:t>渠道代号</a:t>
                      </a:r>
                      <a:endParaRPr lang="zh-CN" altLang="en-US" dirty="0"/>
                    </a:p>
                  </a:txBody>
                  <a:tcPr/>
                </a:tc>
                <a:tc>
                  <a:txBody>
                    <a:bodyPr/>
                    <a:lstStyle/>
                    <a:p>
                      <a:r>
                        <a:rPr lang="zh-CN" altLang="en-US" sz="1800" b="0" i="0" kern="1200" dirty="0">
                          <a:solidFill>
                            <a:schemeClr val="dk1"/>
                          </a:solidFill>
                          <a:effectLst/>
                          <a:latin typeface="+mn-lt"/>
                          <a:ea typeface="+mn-ea"/>
                          <a:cs typeface="+mn-cs"/>
                        </a:rPr>
                        <a:t>业务方统一命名规划的唯一渠道标志</a:t>
                      </a:r>
                      <a:endParaRPr lang="zh-CN" altLang="en-US" dirty="0"/>
                    </a:p>
                  </a:txBody>
                  <a:tcPr/>
                </a:tc>
                <a:tc>
                  <a:txBody>
                    <a:bodyPr/>
                    <a:lstStyle/>
                    <a:p>
                      <a:endParaRPr lang="zh-CN" altLang="en-US"/>
                    </a:p>
                  </a:txBody>
                  <a:tcPr/>
                </a:tc>
                <a:extLst>
                  <a:ext uri="{0D108BD9-81ED-4DB2-BD59-A6C34878D82A}">
                    <a16:rowId xmlns:a16="http://schemas.microsoft.com/office/drawing/2014/main" val="337757934"/>
                  </a:ext>
                </a:extLst>
              </a:tr>
              <a:tr h="370840">
                <a:tc>
                  <a:txBody>
                    <a:bodyPr/>
                    <a:lstStyle/>
                    <a:p>
                      <a:r>
                        <a:rPr lang="zh-CN" altLang="en-US" sz="1800" b="0" i="0" kern="1200" dirty="0">
                          <a:solidFill>
                            <a:schemeClr val="dk1"/>
                          </a:solidFill>
                          <a:effectLst/>
                          <a:latin typeface="+mn-lt"/>
                          <a:ea typeface="+mn-ea"/>
                          <a:cs typeface="+mn-cs"/>
                        </a:rPr>
                        <a:t>日均</a:t>
                      </a:r>
                      <a:r>
                        <a:rPr lang="en-US" altLang="zh-CN" sz="1800" b="0" i="0" kern="1200" dirty="0" err="1">
                          <a:solidFill>
                            <a:schemeClr val="dk1"/>
                          </a:solidFill>
                          <a:effectLst/>
                          <a:latin typeface="+mn-lt"/>
                          <a:ea typeface="+mn-ea"/>
                          <a:cs typeface="+mn-cs"/>
                        </a:rPr>
                        <a:t>uv</a:t>
                      </a:r>
                      <a:endParaRPr lang="zh-CN" altLang="en-US" dirty="0"/>
                    </a:p>
                  </a:txBody>
                  <a:tcPr/>
                </a:tc>
                <a:tc>
                  <a:txBody>
                    <a:bodyPr/>
                    <a:lstStyle/>
                    <a:p>
                      <a:r>
                        <a:rPr lang="zh-CN" altLang="en-US" sz="1800" b="0" i="0" kern="1200" dirty="0">
                          <a:solidFill>
                            <a:schemeClr val="dk1"/>
                          </a:solidFill>
                          <a:effectLst/>
                          <a:latin typeface="+mn-lt"/>
                          <a:ea typeface="+mn-ea"/>
                          <a:cs typeface="+mn-cs"/>
                        </a:rPr>
                        <a:t>每天的平均独立访客，从一个渠道中带来的一个访客，即使一天中到达多次都统计为</a:t>
                      </a:r>
                      <a:r>
                        <a:rPr lang="en-US" altLang="zh-CN" sz="1800" b="0" i="0" kern="1200" dirty="0">
                          <a:solidFill>
                            <a:schemeClr val="dk1"/>
                          </a:solidFill>
                          <a:effectLst/>
                          <a:latin typeface="+mn-lt"/>
                          <a:ea typeface="+mn-ea"/>
                          <a:cs typeface="+mn-cs"/>
                        </a:rPr>
                        <a:t>1</a:t>
                      </a:r>
                      <a:r>
                        <a:rPr lang="zh-CN" altLang="en-US" sz="1800" b="0" i="0" kern="1200" dirty="0">
                          <a:solidFill>
                            <a:schemeClr val="dk1"/>
                          </a:solidFill>
                          <a:effectLst/>
                          <a:latin typeface="+mn-lt"/>
                          <a:ea typeface="+mn-ea"/>
                          <a:cs typeface="+mn-cs"/>
                        </a:rPr>
                        <a:t>次。</a:t>
                      </a:r>
                      <a:endParaRPr lang="zh-CN" altLang="en-US" dirty="0"/>
                    </a:p>
                  </a:txBody>
                  <a:tcPr/>
                </a:tc>
                <a:tc>
                  <a:txBody>
                    <a:bodyPr/>
                    <a:lstStyle/>
                    <a:p>
                      <a:endParaRPr lang="zh-CN" altLang="en-US"/>
                    </a:p>
                  </a:txBody>
                  <a:tcPr/>
                </a:tc>
                <a:extLst>
                  <a:ext uri="{0D108BD9-81ED-4DB2-BD59-A6C34878D82A}">
                    <a16:rowId xmlns:a16="http://schemas.microsoft.com/office/drawing/2014/main" val="3072353153"/>
                  </a:ext>
                </a:extLst>
              </a:tr>
              <a:tr h="370840">
                <a:tc>
                  <a:txBody>
                    <a:bodyPr/>
                    <a:lstStyle/>
                    <a:p>
                      <a:r>
                        <a:rPr lang="zh-CN" altLang="en-US" sz="1800" b="0" i="0" kern="1200" dirty="0">
                          <a:solidFill>
                            <a:schemeClr val="dk1"/>
                          </a:solidFill>
                          <a:effectLst/>
                          <a:latin typeface="+mn-lt"/>
                          <a:ea typeface="+mn-ea"/>
                          <a:cs typeface="+mn-cs"/>
                        </a:rPr>
                        <a:t>平均注册率</a:t>
                      </a:r>
                      <a:endParaRPr lang="zh-CN" altLang="en-US" dirty="0"/>
                    </a:p>
                  </a:txBody>
                  <a:tcPr/>
                </a:tc>
                <a:tc>
                  <a:txBody>
                    <a:bodyPr/>
                    <a:lstStyle/>
                    <a:p>
                      <a:r>
                        <a:rPr lang="zh-CN" altLang="en-US" sz="1800" b="0" i="0" kern="1200" dirty="0">
                          <a:solidFill>
                            <a:schemeClr val="dk1"/>
                          </a:solidFill>
                          <a:effectLst/>
                          <a:latin typeface="+mn-lt"/>
                          <a:ea typeface="+mn-ea"/>
                          <a:cs typeface="+mn-cs"/>
                        </a:rPr>
                        <a:t>日均注册的用户数</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3621331092"/>
                  </a:ext>
                </a:extLst>
              </a:tr>
              <a:tr h="370840">
                <a:tc>
                  <a:txBody>
                    <a:bodyPr/>
                    <a:lstStyle/>
                    <a:p>
                      <a:r>
                        <a:rPr lang="zh-CN" altLang="en-US" sz="1800" b="0" i="0" kern="1200" dirty="0">
                          <a:solidFill>
                            <a:schemeClr val="dk1"/>
                          </a:solidFill>
                          <a:effectLst/>
                          <a:latin typeface="+mn-lt"/>
                          <a:ea typeface="+mn-ea"/>
                          <a:cs typeface="+mn-cs"/>
                        </a:rPr>
                        <a:t>平均搜索量</a:t>
                      </a:r>
                      <a:endParaRPr lang="zh-CN" altLang="en-US" dirty="0"/>
                    </a:p>
                  </a:txBody>
                  <a:tcPr/>
                </a:tc>
                <a:tc>
                  <a:txBody>
                    <a:bodyPr/>
                    <a:lstStyle/>
                    <a:p>
                      <a:r>
                        <a:rPr lang="zh-CN" altLang="en-US" sz="1800" b="0" i="0" kern="1200" dirty="0">
                          <a:solidFill>
                            <a:schemeClr val="dk1"/>
                          </a:solidFill>
                          <a:effectLst/>
                          <a:latin typeface="+mn-lt"/>
                          <a:ea typeface="+mn-ea"/>
                          <a:cs typeface="+mn-cs"/>
                        </a:rPr>
                        <a:t>均每个访问的搜索次数</a:t>
                      </a:r>
                      <a:endParaRPr lang="zh-CN" altLang="en-US" dirty="0"/>
                    </a:p>
                  </a:txBody>
                  <a:tcPr/>
                </a:tc>
                <a:tc>
                  <a:txBody>
                    <a:bodyPr/>
                    <a:lstStyle/>
                    <a:p>
                      <a:endParaRPr lang="zh-CN" altLang="en-US"/>
                    </a:p>
                  </a:txBody>
                  <a:tcPr/>
                </a:tc>
                <a:extLst>
                  <a:ext uri="{0D108BD9-81ED-4DB2-BD59-A6C34878D82A}">
                    <a16:rowId xmlns:a16="http://schemas.microsoft.com/office/drawing/2014/main" val="1755727572"/>
                  </a:ext>
                </a:extLst>
              </a:tr>
              <a:tr h="370840">
                <a:tc>
                  <a:txBody>
                    <a:bodyPr/>
                    <a:lstStyle/>
                    <a:p>
                      <a:r>
                        <a:rPr lang="zh-CN" altLang="en-US" sz="1800" b="0" i="0" kern="1200" dirty="0">
                          <a:solidFill>
                            <a:schemeClr val="dk1"/>
                          </a:solidFill>
                          <a:effectLst/>
                          <a:latin typeface="+mn-lt"/>
                          <a:ea typeface="+mn-ea"/>
                          <a:cs typeface="+mn-cs"/>
                        </a:rPr>
                        <a:t>访问深度</a:t>
                      </a:r>
                      <a:endParaRPr lang="zh-CN" altLang="en-US" dirty="0"/>
                    </a:p>
                  </a:txBody>
                  <a:tcPr/>
                </a:tc>
                <a:tc>
                  <a:txBody>
                    <a:bodyPr/>
                    <a:lstStyle/>
                    <a:p>
                      <a:r>
                        <a:rPr lang="zh-CN" altLang="en-US" sz="1800" b="0" i="0" kern="1200" dirty="0">
                          <a:solidFill>
                            <a:schemeClr val="dk1"/>
                          </a:solidFill>
                          <a:effectLst/>
                          <a:latin typeface="+mn-lt"/>
                          <a:ea typeface="+mn-ea"/>
                          <a:cs typeface="+mn-cs"/>
                        </a:rPr>
                        <a:t>总页面浏览量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285220577"/>
                  </a:ext>
                </a:extLst>
              </a:tr>
              <a:tr h="370840">
                <a:tc>
                  <a:txBody>
                    <a:bodyPr/>
                    <a:lstStyle/>
                    <a:p>
                      <a:r>
                        <a:rPr lang="zh-CN" altLang="en-US" sz="1800" b="0" i="0" kern="1200" dirty="0">
                          <a:solidFill>
                            <a:schemeClr val="dk1"/>
                          </a:solidFill>
                          <a:effectLst/>
                          <a:latin typeface="+mn-lt"/>
                          <a:ea typeface="+mn-ea"/>
                          <a:cs typeface="+mn-cs"/>
                        </a:rPr>
                        <a:t>平均停留时间</a:t>
                      </a:r>
                      <a:endParaRPr lang="zh-CN" altLang="en-US" dirty="0"/>
                    </a:p>
                  </a:txBody>
                  <a:tcPr/>
                </a:tc>
                <a:tc>
                  <a:txBody>
                    <a:bodyPr/>
                    <a:lstStyle/>
                    <a:p>
                      <a:r>
                        <a:rPr lang="zh-CN" altLang="en-US" sz="1800" b="0" i="0" kern="1200" dirty="0">
                          <a:solidFill>
                            <a:schemeClr val="dk1"/>
                          </a:solidFill>
                          <a:effectLst/>
                          <a:latin typeface="+mn-lt"/>
                          <a:ea typeface="+mn-ea"/>
                          <a:cs typeface="+mn-cs"/>
                        </a:rPr>
                        <a:t>总停留时间</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87562303"/>
                  </a:ext>
                </a:extLst>
              </a:tr>
              <a:tr h="370840">
                <a:tc>
                  <a:txBody>
                    <a:bodyPr/>
                    <a:lstStyle/>
                    <a:p>
                      <a:r>
                        <a:rPr lang="zh-CN" altLang="en-US" sz="1800" b="0" i="0" kern="1200" dirty="0">
                          <a:solidFill>
                            <a:schemeClr val="dk1"/>
                          </a:solidFill>
                          <a:effectLst/>
                          <a:latin typeface="+mn-lt"/>
                          <a:ea typeface="+mn-ea"/>
                          <a:cs typeface="+mn-cs"/>
                        </a:rPr>
                        <a:t>订单转化率</a:t>
                      </a:r>
                      <a:endParaRPr lang="zh-CN" altLang="en-US" dirty="0"/>
                    </a:p>
                  </a:txBody>
                  <a:tcPr/>
                </a:tc>
                <a:tc>
                  <a:txBody>
                    <a:bodyPr/>
                    <a:lstStyle/>
                    <a:p>
                      <a:r>
                        <a:rPr lang="zh-CN" altLang="en-US" sz="1800" b="0" i="0" kern="1200" dirty="0">
                          <a:solidFill>
                            <a:schemeClr val="dk1"/>
                          </a:solidFill>
                          <a:effectLst/>
                          <a:latin typeface="+mn-lt"/>
                          <a:ea typeface="+mn-ea"/>
                          <a:cs typeface="+mn-cs"/>
                        </a:rPr>
                        <a:t>总订单数量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724976945"/>
                  </a:ext>
                </a:extLst>
              </a:tr>
              <a:tr h="370840">
                <a:tc>
                  <a:txBody>
                    <a:bodyPr/>
                    <a:lstStyle/>
                    <a:p>
                      <a:r>
                        <a:rPr lang="zh-CN" altLang="en-US" sz="1800" b="0" i="0" kern="1200" dirty="0">
                          <a:solidFill>
                            <a:schemeClr val="dk1"/>
                          </a:solidFill>
                          <a:effectLst/>
                          <a:latin typeface="+mn-lt"/>
                          <a:ea typeface="+mn-ea"/>
                          <a:cs typeface="+mn-cs"/>
                        </a:rPr>
                        <a:t>投放总时间</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每个广告媒介在站外投放的天数</a:t>
                      </a:r>
                      <a:endParaRPr lang="zh-CN" altLang="en-US" dirty="0"/>
                    </a:p>
                  </a:txBody>
                  <a:tcPr/>
                </a:tc>
                <a:tc>
                  <a:txBody>
                    <a:bodyPr/>
                    <a:lstStyle/>
                    <a:p>
                      <a:endParaRPr lang="zh-CN" altLang="en-US"/>
                    </a:p>
                  </a:txBody>
                  <a:tcPr/>
                </a:tc>
                <a:extLst>
                  <a:ext uri="{0D108BD9-81ED-4DB2-BD59-A6C34878D82A}">
                    <a16:rowId xmlns:a16="http://schemas.microsoft.com/office/drawing/2014/main" val="1923081176"/>
                  </a:ext>
                </a:extLst>
              </a:tr>
              <a:tr h="370840">
                <a:tc>
                  <a:txBody>
                    <a:bodyPr/>
                    <a:lstStyle/>
                    <a:p>
                      <a:r>
                        <a:rPr lang="zh-CN" altLang="en-US" sz="1800" b="0" i="0" kern="1200" dirty="0">
                          <a:solidFill>
                            <a:schemeClr val="dk1"/>
                          </a:solidFill>
                          <a:effectLst/>
                          <a:latin typeface="+mn-lt"/>
                          <a:ea typeface="+mn-ea"/>
                          <a:cs typeface="+mn-cs"/>
                        </a:rPr>
                        <a:t>素材类型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广告素材包括</a:t>
                      </a:r>
                      <a:r>
                        <a:rPr lang="en-US" altLang="zh-CN" sz="1800" b="0" i="0" kern="1200" dirty="0" err="1">
                          <a:solidFill>
                            <a:schemeClr val="dk1"/>
                          </a:solidFill>
                          <a:effectLst/>
                          <a:latin typeface="+mn-lt"/>
                          <a:ea typeface="+mn-ea"/>
                          <a:cs typeface="+mn-cs"/>
                        </a:rPr>
                        <a:t>jpg,gif,swf,sp</a:t>
                      </a:r>
                      <a:endParaRPr lang="zh-CN" altLang="en-US" dirty="0"/>
                    </a:p>
                  </a:txBody>
                  <a:tcPr/>
                </a:tc>
                <a:tc>
                  <a:txBody>
                    <a:bodyPr/>
                    <a:lstStyle/>
                    <a:p>
                      <a:endParaRPr lang="zh-CN" altLang="en-US"/>
                    </a:p>
                  </a:txBody>
                  <a:tcPr/>
                </a:tc>
                <a:extLst>
                  <a:ext uri="{0D108BD9-81ED-4DB2-BD59-A6C34878D82A}">
                    <a16:rowId xmlns:a16="http://schemas.microsoft.com/office/drawing/2014/main" val="3023048229"/>
                  </a:ext>
                </a:extLst>
              </a:tr>
              <a:tr h="370840">
                <a:tc>
                  <a:txBody>
                    <a:bodyPr/>
                    <a:lstStyle/>
                    <a:p>
                      <a:r>
                        <a:rPr lang="zh-CN" altLang="en-US" sz="1800" b="0" i="0" kern="1200" dirty="0">
                          <a:solidFill>
                            <a:schemeClr val="dk1"/>
                          </a:solidFill>
                          <a:effectLst/>
                          <a:latin typeface="+mn-lt"/>
                          <a:ea typeface="+mn-ea"/>
                          <a:cs typeface="+mn-cs"/>
                        </a:rPr>
                        <a:t>广告类型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广告投放类型，包括</a:t>
                      </a:r>
                      <a:r>
                        <a:rPr lang="en-US" altLang="zh-CN" sz="1800" b="0" i="0" kern="1200" dirty="0">
                          <a:solidFill>
                            <a:schemeClr val="dk1"/>
                          </a:solidFill>
                          <a:effectLst/>
                          <a:latin typeface="+mn-lt"/>
                          <a:ea typeface="+mn-ea"/>
                          <a:cs typeface="+mn-cs"/>
                        </a:rPr>
                        <a:t>banner, tips</a:t>
                      </a:r>
                      <a:r>
                        <a:rPr lang="zh-CN" altLang="en-US" sz="1800" b="0" i="0" kern="1200" dirty="0">
                          <a:solidFill>
                            <a:schemeClr val="dk1"/>
                          </a:solidFill>
                          <a:effectLst/>
                          <a:latin typeface="+mn-lt"/>
                          <a:ea typeface="+mn-ea"/>
                          <a:cs typeface="+mn-cs"/>
                        </a:rPr>
                        <a:t>、横幅、通栏、暂停以及不确定（不知道是何种形式）</a:t>
                      </a:r>
                      <a:endParaRPr lang="zh-CN" altLang="en-US" dirty="0"/>
                    </a:p>
                  </a:txBody>
                  <a:tcPr/>
                </a:tc>
                <a:tc>
                  <a:txBody>
                    <a:bodyPr/>
                    <a:lstStyle/>
                    <a:p>
                      <a:endParaRPr lang="zh-CN" altLang="en-US"/>
                    </a:p>
                  </a:txBody>
                  <a:tcPr/>
                </a:tc>
                <a:extLst>
                  <a:ext uri="{0D108BD9-81ED-4DB2-BD59-A6C34878D82A}">
                    <a16:rowId xmlns:a16="http://schemas.microsoft.com/office/drawing/2014/main" val="3061455986"/>
                  </a:ext>
                </a:extLst>
              </a:tr>
              <a:tr h="370840">
                <a:tc>
                  <a:txBody>
                    <a:bodyPr/>
                    <a:lstStyle/>
                    <a:p>
                      <a:r>
                        <a:rPr lang="zh-CN" altLang="en-US" sz="1800" b="0" i="0" kern="1200" dirty="0">
                          <a:solidFill>
                            <a:schemeClr val="dk1"/>
                          </a:solidFill>
                          <a:effectLst/>
                          <a:latin typeface="+mn-lt"/>
                          <a:ea typeface="+mn-ea"/>
                          <a:cs typeface="+mn-cs"/>
                        </a:rPr>
                        <a:t>合作方式</a:t>
                      </a:r>
                      <a:endParaRPr lang="zh-CN" altLang="en-US" dirty="0"/>
                    </a:p>
                  </a:txBody>
                  <a:tcPr/>
                </a:tc>
                <a:tc>
                  <a:txBody>
                    <a:bodyPr/>
                    <a:lstStyle/>
                    <a:p>
                      <a:r>
                        <a:rPr lang="zh-CN" altLang="en-US" sz="1800" b="0" i="0" kern="1200" dirty="0">
                          <a:solidFill>
                            <a:schemeClr val="dk1"/>
                          </a:solidFill>
                          <a:effectLst/>
                          <a:latin typeface="+mn-lt"/>
                          <a:ea typeface="+mn-ea"/>
                          <a:cs typeface="+mn-cs"/>
                        </a:rPr>
                        <a:t>包括</a:t>
                      </a:r>
                      <a:r>
                        <a:rPr lang="en-US" altLang="zh-CN" sz="1800" b="0" i="0" kern="1200" dirty="0" err="1">
                          <a:solidFill>
                            <a:schemeClr val="dk1"/>
                          </a:solidFill>
                          <a:effectLst/>
                          <a:latin typeface="+mn-lt"/>
                          <a:ea typeface="+mn-ea"/>
                          <a:cs typeface="+mn-cs"/>
                        </a:rPr>
                        <a:t>roi</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cpc</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cpm</a:t>
                      </a:r>
                      <a:r>
                        <a:rPr lang="zh-CN" altLang="en-US" sz="1800" b="0" i="0" kern="1200" dirty="0">
                          <a:solidFill>
                            <a:schemeClr val="dk1"/>
                          </a:solidFill>
                          <a:effectLst/>
                          <a:latin typeface="+mn-lt"/>
                          <a:ea typeface="+mn-ea"/>
                          <a:cs typeface="+mn-cs"/>
                        </a:rPr>
                        <a:t>和</a:t>
                      </a:r>
                      <a:r>
                        <a:rPr lang="en-US" altLang="zh-CN" sz="1800" b="0" i="0" kern="1200" dirty="0" err="1">
                          <a:solidFill>
                            <a:schemeClr val="dk1"/>
                          </a:solidFill>
                          <a:effectLst/>
                          <a:latin typeface="+mn-lt"/>
                          <a:ea typeface="+mn-ea"/>
                          <a:cs typeface="+mn-cs"/>
                        </a:rPr>
                        <a:t>cpd</a:t>
                      </a:r>
                      <a:endParaRPr lang="zh-CN" altLang="en-US" dirty="0"/>
                    </a:p>
                  </a:txBody>
                  <a:tcPr/>
                </a:tc>
                <a:tc>
                  <a:txBody>
                    <a:bodyPr/>
                    <a:lstStyle/>
                    <a:p>
                      <a:endParaRPr lang="zh-CN" altLang="en-US"/>
                    </a:p>
                  </a:txBody>
                  <a:tcPr/>
                </a:tc>
                <a:extLst>
                  <a:ext uri="{0D108BD9-81ED-4DB2-BD59-A6C34878D82A}">
                    <a16:rowId xmlns:a16="http://schemas.microsoft.com/office/drawing/2014/main" val="1703383153"/>
                  </a:ext>
                </a:extLst>
              </a:tr>
              <a:tr h="370840">
                <a:tc>
                  <a:txBody>
                    <a:bodyPr/>
                    <a:lstStyle/>
                    <a:p>
                      <a:r>
                        <a:rPr lang="zh-CN" altLang="en-US" sz="1800" b="0" i="0" kern="1200" dirty="0">
                          <a:solidFill>
                            <a:schemeClr val="dk1"/>
                          </a:solidFill>
                          <a:effectLst/>
                          <a:latin typeface="+mn-lt"/>
                          <a:ea typeface="+mn-ea"/>
                          <a:cs typeface="+mn-cs"/>
                        </a:rPr>
                        <a:t>广告尺寸</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每个广告投放的尺寸大小，包括</a:t>
                      </a:r>
                      <a:r>
                        <a:rPr lang="en-US" altLang="zh-CN" sz="1800" b="0" i="0" kern="1200" dirty="0">
                          <a:solidFill>
                            <a:schemeClr val="dk1"/>
                          </a:solidFill>
                          <a:effectLst/>
                          <a:latin typeface="+mn-lt"/>
                          <a:ea typeface="+mn-ea"/>
                          <a:cs typeface="+mn-cs"/>
                        </a:rPr>
                        <a:t>140x40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308x388</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450x300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600x90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480x360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960x126</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900x120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390x270</a:t>
                      </a:r>
                      <a:endParaRPr lang="zh-CN" altLang="en-US" dirty="0"/>
                    </a:p>
                  </a:txBody>
                  <a:tcPr/>
                </a:tc>
                <a:tc>
                  <a:txBody>
                    <a:bodyPr/>
                    <a:lstStyle/>
                    <a:p>
                      <a:endParaRPr lang="zh-CN" altLang="en-US"/>
                    </a:p>
                  </a:txBody>
                  <a:tcPr/>
                </a:tc>
                <a:extLst>
                  <a:ext uri="{0D108BD9-81ED-4DB2-BD59-A6C34878D82A}">
                    <a16:rowId xmlns:a16="http://schemas.microsoft.com/office/drawing/2014/main" val="3325932981"/>
                  </a:ext>
                </a:extLst>
              </a:tr>
              <a:tr h="370840">
                <a:tc>
                  <a:txBody>
                    <a:bodyPr/>
                    <a:lstStyle/>
                    <a:p>
                      <a:r>
                        <a:rPr lang="zh-CN" altLang="en-US" sz="1800" b="0" i="0" kern="1200" dirty="0">
                          <a:solidFill>
                            <a:schemeClr val="dk1"/>
                          </a:solidFill>
                          <a:effectLst/>
                          <a:latin typeface="+mn-lt"/>
                          <a:ea typeface="+mn-ea"/>
                          <a:cs typeface="+mn-cs"/>
                        </a:rPr>
                        <a:t>广告卖点</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广告素材主要的卖点诉求信息，包括打折、满减、满赠、秒杀、直降、满返</a:t>
                      </a:r>
                      <a:endParaRPr lang="zh-CN" altLang="en-US" dirty="0"/>
                    </a:p>
                  </a:txBody>
                  <a:tcPr/>
                </a:tc>
                <a:tc>
                  <a:txBody>
                    <a:bodyPr/>
                    <a:lstStyle/>
                    <a:p>
                      <a:endParaRPr lang="zh-CN" altLang="en-US" dirty="0"/>
                    </a:p>
                  </a:txBody>
                  <a:tcPr/>
                </a:tc>
                <a:extLst>
                  <a:ext uri="{0D108BD9-81ED-4DB2-BD59-A6C34878D82A}">
                    <a16:rowId xmlns:a16="http://schemas.microsoft.com/office/drawing/2014/main" val="536677183"/>
                  </a:ext>
                </a:extLst>
              </a:tr>
            </a:tbl>
          </a:graphicData>
        </a:graphic>
      </p:graphicFrame>
    </p:spTree>
    <p:extLst>
      <p:ext uri="{BB962C8B-B14F-4D97-AF65-F5344CB8AC3E}">
        <p14:creationId xmlns:p14="http://schemas.microsoft.com/office/powerpoint/2010/main" val="37342863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59396" y="1217077"/>
            <a:ext cx="10873208" cy="400110"/>
          </a:xfrm>
          <a:prstGeom prst="rect">
            <a:avLst/>
          </a:prstGeom>
          <a:noFill/>
        </p:spPr>
        <p:txBody>
          <a:bodyPr wrap="square" rtlCol="0">
            <a:spAutoFit/>
          </a:bodyPr>
          <a:lstStyle/>
          <a:p>
            <a:r>
              <a:rPr lang="zh-CN" altLang="en-US" sz="2000" b="1" dirty="0"/>
              <a:t>数据示例：</a:t>
            </a:r>
            <a:endParaRPr lang="en-US" altLang="zh-CN" sz="2000" b="1" dirty="0"/>
          </a:p>
        </p:txBody>
      </p:sp>
      <p:sp>
        <p:nvSpPr>
          <p:cNvPr id="3" name="Rectangle 1">
            <a:extLst>
              <a:ext uri="{FF2B5EF4-FFF2-40B4-BE49-F238E27FC236}">
                <a16:creationId xmlns:a16="http://schemas.microsoft.com/office/drawing/2014/main" id="{A4B7A4A1-EEAF-4014-BF26-BB2745A76E79}"/>
              </a:ext>
            </a:extLst>
          </p:cNvPr>
          <p:cNvSpPr>
            <a:spLocks noChangeArrowheads="1"/>
          </p:cNvSpPr>
          <p:nvPr/>
        </p:nvSpPr>
        <p:spPr bwMode="auto">
          <a:xfrm>
            <a:off x="141631" y="1925543"/>
            <a:ext cx="11908737" cy="280076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渠道代号    日均UV   平均注册率  平均搜索量  访问深度   平均停留时间 订单转化率  投放总时间  素材类型   广告类型   合作方式   广告尺寸   广告卖点</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A203   3.69   0.0071     0.0214     2.3071     419.77     0.0258     20.00  jpg    banner roi    140*40 打折</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A387   178.70     0.0040     0.0324     2.0489     157.94     0.0030     19.00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A388   91.77  0.0022     0.0530     1.8771     357.93     0.0026     4.00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A389   1.09   0.0074     0.3382     4.2426     364.07     0.0153     10.00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A390   3.37   0.0028     0.1740     2.1934     313.34     0.0007     30.00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A391   0.95   0.0141     0.4155     4.2113     415.56     0.0276     2.00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A392   3.30   0.0028     0.0852     1.7358     155.19     0.0007     4.00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A393   11.91  0.0032     0.0539     2.3751     243.29     0.0032     4.00   jpg    banner cpc    140*40 满减</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A394   49.21  0.0038     0.0448     2.3813     257.53     0.0030     6.00   jpg    banner cpc    140*40 满减</a:t>
            </a:r>
            <a:endParaRPr kumimoji="0" lang="zh-CN" altLang="zh-CN" sz="1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9471727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BFD88A5E-A8EE-4031-804A-8165C3446836}"/>
              </a:ext>
            </a:extLst>
          </p:cNvPr>
          <p:cNvSpPr>
            <a:spLocks noChangeArrowheads="1"/>
          </p:cNvSpPr>
          <p:nvPr/>
        </p:nvSpPr>
        <p:spPr bwMode="auto">
          <a:xfrm>
            <a:off x="656438" y="1923458"/>
            <a:ext cx="6879722"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宋体" panose="02010600030101010101" pitchFamily="2" charset="-122"/>
                <a:ea typeface="宋体" panose="02010600030101010101" pitchFamily="2" charset="-122"/>
              </a:rPr>
              <a:t>print raw_data.head(2) #查看前2条数据</a:t>
            </a:r>
            <a:endParaRPr kumimoji="0" lang="zh-CN" altLang="zh-CN" sz="2000" b="0" i="0" u="none" strike="noStrike" cap="none" normalizeH="0" baseline="0" dirty="0">
              <a:ln>
                <a:noFill/>
              </a:ln>
              <a:effectLst/>
              <a:latin typeface="Arial" panose="020B0604020202020204" pitchFamily="34" charset="0"/>
            </a:endParaRP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923330"/>
          </a:xfrm>
          <a:prstGeom prst="rect">
            <a:avLst/>
          </a:prstGeom>
        </p:spPr>
        <p:txBody>
          <a:bodyPr wrap="square">
            <a:spAutoFit/>
          </a:bodyPr>
          <a:lstStyle/>
          <a:p>
            <a:r>
              <a:rPr lang="zh-CN" altLang="en-US" dirty="0"/>
              <a:t>渠道代号    日均UV   平均注册率   平均搜索量    访问深度  ...  素材类型    广告类型  合作方式    广告尺寸 广告卖点</a:t>
            </a:r>
          </a:p>
          <a:p>
            <a:r>
              <a:rPr lang="zh-CN" altLang="en-US" dirty="0"/>
              <a:t>0  A203    3.69  0.0071  0.0214  2.3071  ...   jpg  banner   roi  140*40   打折</a:t>
            </a:r>
          </a:p>
          <a:p>
            <a:r>
              <a:rPr lang="zh-CN" altLang="en-US" dirty="0"/>
              <a:t>1  A387  178.70  0.0040  0.0324  2.0489  ...   jpg  banner   cpc  140*40   满减</a:t>
            </a:r>
          </a:p>
        </p:txBody>
      </p:sp>
      <p:sp>
        <p:nvSpPr>
          <p:cNvPr id="8" name="Rectangle 2">
            <a:extLst>
              <a:ext uri="{FF2B5EF4-FFF2-40B4-BE49-F238E27FC236}">
                <a16:creationId xmlns:a16="http://schemas.microsoft.com/office/drawing/2014/main" id="{1F014A17-30AE-4E73-908A-22EA0A5F8B53}"/>
              </a:ext>
            </a:extLst>
          </p:cNvPr>
          <p:cNvSpPr>
            <a:spLocks noChangeArrowheads="1"/>
          </p:cNvSpPr>
          <p:nvPr/>
        </p:nvSpPr>
        <p:spPr bwMode="auto">
          <a:xfrm>
            <a:off x="623392" y="4043700"/>
            <a:ext cx="6912768"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宋体" panose="02010600030101010101" pitchFamily="2" charset="-122"/>
                <a:ea typeface="宋体" panose="02010600030101010101" pitchFamily="2" charset="-122"/>
              </a:rPr>
              <a:t>print pd.DataFrame(raw_data.dtypes).T #查看数据类型</a:t>
            </a:r>
            <a:endParaRPr kumimoji="0" lang="zh-CN" altLang="zh-CN" sz="2000" b="0" i="0" u="none" strike="noStrike" cap="none" normalizeH="0" baseline="0" dirty="0">
              <a:ln>
                <a:noFill/>
              </a:ln>
              <a:effectLst/>
              <a:latin typeface="Arial" panose="020B0604020202020204" pitchFamily="34" charset="0"/>
            </a:endParaRPr>
          </a:p>
        </p:txBody>
      </p:sp>
      <p:sp>
        <p:nvSpPr>
          <p:cNvPr id="10" name="矩形 9">
            <a:extLst>
              <a:ext uri="{FF2B5EF4-FFF2-40B4-BE49-F238E27FC236}">
                <a16:creationId xmlns:a16="http://schemas.microsoft.com/office/drawing/2014/main" id="{1C214B70-854E-4160-B40A-FD4F93FC2894}"/>
              </a:ext>
            </a:extLst>
          </p:cNvPr>
          <p:cNvSpPr/>
          <p:nvPr/>
        </p:nvSpPr>
        <p:spPr>
          <a:xfrm>
            <a:off x="654696" y="4994372"/>
            <a:ext cx="10984178" cy="646331"/>
          </a:xfrm>
          <a:prstGeom prst="rect">
            <a:avLst/>
          </a:prstGeom>
        </p:spPr>
        <p:txBody>
          <a:bodyPr wrap="square">
            <a:spAutoFit/>
          </a:bodyPr>
          <a:lstStyle/>
          <a:p>
            <a:r>
              <a:rPr lang="zh-CN" altLang="en-US" dirty="0"/>
              <a:t> 渠道代号     日均UV    平均注册率    平均搜索量  ...    广告类型    合作方式    广告尺寸    广告卖点</a:t>
            </a:r>
          </a:p>
          <a:p>
            <a:r>
              <a:rPr lang="zh-CN" altLang="en-US" dirty="0"/>
              <a:t>0  object  float64  float64  float64  ...  object  object  object  object</a:t>
            </a:r>
          </a:p>
        </p:txBody>
      </p:sp>
    </p:spTree>
    <p:extLst>
      <p:ext uri="{BB962C8B-B14F-4D97-AF65-F5344CB8AC3E}">
        <p14:creationId xmlns:p14="http://schemas.microsoft.com/office/powerpoint/2010/main" val="25474983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646331"/>
          </a:xfrm>
          <a:prstGeom prst="rect">
            <a:avLst/>
          </a:prstGeom>
        </p:spPr>
        <p:txBody>
          <a:bodyPr wrap="square">
            <a:spAutoFit/>
          </a:bodyPr>
          <a:lstStyle/>
          <a:p>
            <a:r>
              <a:rPr lang="zh-CN" altLang="en-US" dirty="0"/>
              <a:t> 渠道代号  日均</a:t>
            </a:r>
            <a:r>
              <a:rPr lang="en-US" altLang="zh-CN" dirty="0"/>
              <a:t>UV  </a:t>
            </a:r>
            <a:r>
              <a:rPr lang="zh-CN" altLang="en-US" dirty="0"/>
              <a:t>平均注册率  平均搜索量  访问深度  平均停留时间  </a:t>
            </a:r>
            <a:r>
              <a:rPr lang="en-US" altLang="zh-CN" dirty="0"/>
              <a:t>...  </a:t>
            </a:r>
            <a:r>
              <a:rPr lang="zh-CN" altLang="en-US" dirty="0"/>
              <a:t>广告类型  合作方式  广告尺寸  广告卖点</a:t>
            </a:r>
          </a:p>
          <a:p>
            <a:r>
              <a:rPr lang="en-US" altLang="zh-CN" dirty="0"/>
              <a:t>0     0     0      0      0     0       2  ...     0     0     0     0</a:t>
            </a:r>
            <a:endParaRPr lang="zh-CN" altLang="en-US" dirty="0"/>
          </a:p>
        </p:txBody>
      </p:sp>
      <p:sp>
        <p:nvSpPr>
          <p:cNvPr id="10" name="矩形 9">
            <a:extLst>
              <a:ext uri="{FF2B5EF4-FFF2-40B4-BE49-F238E27FC236}">
                <a16:creationId xmlns:a16="http://schemas.microsoft.com/office/drawing/2014/main" id="{1C214B70-854E-4160-B40A-FD4F93FC2894}"/>
              </a:ext>
            </a:extLst>
          </p:cNvPr>
          <p:cNvSpPr/>
          <p:nvPr/>
        </p:nvSpPr>
        <p:spPr>
          <a:xfrm>
            <a:off x="654696" y="4150329"/>
            <a:ext cx="10984178"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Rectangle 1">
            <a:extLst>
              <a:ext uri="{FF2B5EF4-FFF2-40B4-BE49-F238E27FC236}">
                <a16:creationId xmlns:a16="http://schemas.microsoft.com/office/drawing/2014/main" id="{741DC9A8-5436-4C32-A75C-77F33AE0E391}"/>
              </a:ext>
            </a:extLst>
          </p:cNvPr>
          <p:cNvSpPr>
            <a:spLocks noChangeArrowheads="1"/>
          </p:cNvSpPr>
          <p:nvPr/>
        </p:nvSpPr>
        <p:spPr bwMode="auto">
          <a:xfrm>
            <a:off x="623392" y="2027801"/>
            <a:ext cx="8064896"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effectLst/>
                <a:latin typeface="宋体" panose="02010600030101010101" pitchFamily="2" charset="-122"/>
                <a:ea typeface="宋体" panose="02010600030101010101" pitchFamily="2" charset="-122"/>
              </a:rPr>
              <a:t>print pd.DataFrame(raw_data.isnull().sum()).T #查看缺失值</a:t>
            </a:r>
            <a:endParaRPr kumimoji="0" lang="zh-CN" altLang="zh-CN" sz="2000" b="0" i="0" u="none" strike="noStrike" cap="none" normalizeH="0" baseline="0">
              <a:ln>
                <a:noFill/>
              </a:ln>
              <a:effectLst/>
              <a:latin typeface="Arial" panose="020B0604020202020204" pitchFamily="34" charset="0"/>
            </a:endParaRPr>
          </a:p>
        </p:txBody>
      </p:sp>
      <p:sp>
        <p:nvSpPr>
          <p:cNvPr id="11" name="Rectangle 2">
            <a:extLst>
              <a:ext uri="{FF2B5EF4-FFF2-40B4-BE49-F238E27FC236}">
                <a16:creationId xmlns:a16="http://schemas.microsoft.com/office/drawing/2014/main" id="{EFB44A4E-E78C-46EB-B09D-70C98E79800A}"/>
              </a:ext>
            </a:extLst>
          </p:cNvPr>
          <p:cNvSpPr>
            <a:spLocks noChangeArrowheads="1"/>
          </p:cNvSpPr>
          <p:nvPr/>
        </p:nvSpPr>
        <p:spPr bwMode="auto">
          <a:xfrm>
            <a:off x="623392" y="3516731"/>
            <a:ext cx="8064896"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宋体" panose="02010600030101010101" pitchFamily="2" charset="-122"/>
                <a:ea typeface="宋体" panose="02010600030101010101" pitchFamily="2" charset="-122"/>
              </a:rPr>
              <a:t>print raw_data.describe().round(2).T #查看数据描述性统计信息</a:t>
            </a:r>
            <a:endParaRPr kumimoji="0" lang="zh-CN" altLang="zh-CN" sz="2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61050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928E338E-8CC7-4307-A1C6-1051E71C6A5E}"/>
              </a:ext>
            </a:extLst>
          </p:cNvPr>
          <p:cNvSpPr>
            <a:spLocks noChangeArrowheads="1"/>
          </p:cNvSpPr>
          <p:nvPr/>
        </p:nvSpPr>
        <p:spPr bwMode="auto">
          <a:xfrm>
            <a:off x="623392" y="2039652"/>
            <a:ext cx="8184232" cy="400110"/>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宋体" panose="02010600030101010101" pitchFamily="2" charset="-122"/>
                <a:ea typeface="宋体" panose="02010600030101010101" pitchFamily="2" charset="-122"/>
              </a:rPr>
              <a:t>print raw_data.corr().round(2).T #使用corr()做相关性分析</a:t>
            </a:r>
            <a:endParaRPr kumimoji="0" lang="zh-CN" altLang="zh-CN" sz="2000" b="0" i="0" u="none" strike="noStrike" cap="none" normalizeH="0" baseline="0" dirty="0">
              <a:ln>
                <a:noFill/>
              </a:ln>
              <a:effectLst/>
              <a:latin typeface="Arial" panose="020B0604020202020204" pitchFamily="34" charset="0"/>
            </a:endParaRPr>
          </a:p>
        </p:txBody>
      </p:sp>
      <p:sp>
        <p:nvSpPr>
          <p:cNvPr id="8" name="矩形 7">
            <a:extLst>
              <a:ext uri="{FF2B5EF4-FFF2-40B4-BE49-F238E27FC236}">
                <a16:creationId xmlns:a16="http://schemas.microsoft.com/office/drawing/2014/main" id="{49DDBD5A-50FA-460C-9CF1-8EDA8D77190F}"/>
              </a:ext>
            </a:extLst>
          </p:cNvPr>
          <p:cNvSpPr/>
          <p:nvPr/>
        </p:nvSpPr>
        <p:spPr>
          <a:xfrm>
            <a:off x="623392" y="2830284"/>
            <a:ext cx="9001000" cy="2308324"/>
          </a:xfrm>
          <a:prstGeom prst="rect">
            <a:avLst/>
          </a:prstGeom>
        </p:spPr>
        <p:txBody>
          <a:bodyPr wrap="square">
            <a:spAutoFit/>
          </a:bodyPr>
          <a:lstStyle/>
          <a:p>
            <a:r>
              <a:rPr lang="zh-CN" altLang="en-US" dirty="0"/>
              <a:t>日均UV  平均注册率  平均搜索量  访问深度  平均停留时间  订单转化率  投放总时间</a:t>
            </a:r>
          </a:p>
          <a:p>
            <a:r>
              <a:rPr lang="zh-CN" altLang="en-US" dirty="0"/>
              <a:t>日均UV    1.00  -0.05  -0.07 -0.02    0.04  -0.05  -0.04</a:t>
            </a:r>
          </a:p>
          <a:p>
            <a:r>
              <a:rPr lang="zh-CN" altLang="en-US" dirty="0"/>
              <a:t>平均注册率  -0.05   1.00   0.24  0.11    0.22   0.32  -0.01</a:t>
            </a:r>
          </a:p>
          <a:p>
            <a:r>
              <a:rPr lang="zh-CN" altLang="en-US" dirty="0"/>
              <a:t>平均搜索量  -0.07   0.24   1.00  0.06    0.17   0.13  -0.03</a:t>
            </a:r>
          </a:p>
          <a:p>
            <a:r>
              <a:rPr lang="zh-CN" altLang="en-US" dirty="0"/>
              <a:t>访问深度   -0.02   0.11   0.06  1.00    0.72   0.16   0.06</a:t>
            </a:r>
          </a:p>
          <a:p>
            <a:r>
              <a:rPr lang="zh-CN" altLang="en-US" dirty="0"/>
              <a:t>平均停留时间  0.04   0.22   0.17  0.72    1.00   0.25   0.05</a:t>
            </a:r>
          </a:p>
          <a:p>
            <a:r>
              <a:rPr lang="zh-CN" altLang="en-US" dirty="0"/>
              <a:t>订单转化率  -0.05   0.32   0.13  0.16    0.25   1.00   0.00</a:t>
            </a:r>
          </a:p>
          <a:p>
            <a:r>
              <a:rPr lang="zh-CN" altLang="en-US" dirty="0"/>
              <a:t>投放总时间  -0.04  -0.01  -0.03  0.06    0.05   0.00   1.00</a:t>
            </a:r>
          </a:p>
        </p:txBody>
      </p:sp>
    </p:spTree>
    <p:extLst>
      <p:ext uri="{BB962C8B-B14F-4D97-AF65-F5344CB8AC3E}">
        <p14:creationId xmlns:p14="http://schemas.microsoft.com/office/powerpoint/2010/main" val="13733316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10" name="矩形 9">
            <a:extLst>
              <a:ext uri="{FF2B5EF4-FFF2-40B4-BE49-F238E27FC236}">
                <a16:creationId xmlns:a16="http://schemas.microsoft.com/office/drawing/2014/main" id="{B14A3831-104A-4649-826E-F9EC57A39710}"/>
              </a:ext>
            </a:extLst>
          </p:cNvPr>
          <p:cNvSpPr/>
          <p:nvPr/>
        </p:nvSpPr>
        <p:spPr>
          <a:xfrm>
            <a:off x="328251" y="1629817"/>
            <a:ext cx="11535497"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矩形 1">
            <a:extLst>
              <a:ext uri="{FF2B5EF4-FFF2-40B4-BE49-F238E27FC236}">
                <a16:creationId xmlns:a16="http://schemas.microsoft.com/office/drawing/2014/main" id="{2ECC6B0E-8A16-428D-AB47-614049CB490B}"/>
              </a:ext>
            </a:extLst>
          </p:cNvPr>
          <p:cNvSpPr/>
          <p:nvPr/>
        </p:nvSpPr>
        <p:spPr>
          <a:xfrm>
            <a:off x="328251" y="4027036"/>
            <a:ext cx="11535497" cy="2585323"/>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121212"/>
                </a:solidFill>
              </a:rPr>
              <a:t>日均</a:t>
            </a:r>
            <a:r>
              <a:rPr lang="en-US" altLang="zh-CN" b="1" dirty="0">
                <a:solidFill>
                  <a:srgbClr val="121212"/>
                </a:solidFill>
              </a:rPr>
              <a:t>UV</a:t>
            </a:r>
            <a:r>
              <a:rPr lang="zh-CN" altLang="en-US" dirty="0">
                <a:solidFill>
                  <a:srgbClr val="121212"/>
                </a:solidFill>
              </a:rPr>
              <a:t>的波动非常大，说明了不同渠道间特征差异非常明显。（业务确认：由于广告的流量型数据，很多广告的流量爆发明显，因此渠道间缺失有非常大的差异性，这些差异性应该保留，不能作为异常值处理）</a:t>
            </a:r>
            <a:endParaRPr lang="en-US" altLang="zh-CN" dirty="0">
              <a:solidFill>
                <a:srgbClr val="121212"/>
              </a:solidFill>
            </a:endParaRPr>
          </a:p>
          <a:p>
            <a:pPr marL="285750" indent="-285750">
              <a:buFont typeface="Wingdings" panose="05000000000000000000" pitchFamily="2" charset="2"/>
              <a:buChar char="l"/>
            </a:pPr>
            <a:endParaRPr lang="en-US" altLang="zh-CN" dirty="0">
              <a:solidFill>
                <a:srgbClr val="121212"/>
              </a:solidFill>
            </a:endParaRPr>
          </a:p>
          <a:p>
            <a:pPr marL="285750" indent="-285750">
              <a:buFont typeface="Wingdings" panose="05000000000000000000" pitchFamily="2" charset="2"/>
              <a:buChar char="l"/>
            </a:pPr>
            <a:r>
              <a:rPr lang="zh-CN" altLang="en-US" b="1" dirty="0"/>
              <a:t>平均停留时间</a:t>
            </a:r>
            <a:r>
              <a:rPr lang="zh-CN" altLang="en-US" dirty="0"/>
              <a:t>的有效数据只有</a:t>
            </a:r>
            <a:r>
              <a:rPr lang="en-US" altLang="zh-CN" dirty="0"/>
              <a:t>887</a:t>
            </a:r>
            <a:r>
              <a:rPr lang="zh-CN" altLang="en-US" dirty="0"/>
              <a:t>，比其他数据少</a:t>
            </a:r>
            <a:r>
              <a:rPr lang="en-US" altLang="zh-CN" dirty="0"/>
              <a:t>2</a:t>
            </a:r>
            <a:r>
              <a:rPr lang="zh-CN" altLang="en-US" dirty="0"/>
              <a:t>条 （业务确认：该字段由于统计缺失导致数据丢失，可以使用均值法做填充）</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b="1" dirty="0"/>
              <a:t>平均注册率、平均搜索量、订单转化率</a:t>
            </a:r>
            <a:r>
              <a:rPr lang="zh-CN" altLang="en-US" dirty="0"/>
              <a:t>的多个统计值（例如最小值、</a:t>
            </a:r>
            <a:r>
              <a:rPr lang="en-US" altLang="zh-CN" dirty="0"/>
              <a:t>25%</a:t>
            </a:r>
            <a:r>
              <a:rPr lang="zh-CN" altLang="en-US" dirty="0"/>
              <a:t>分位数等）都为</a:t>
            </a:r>
            <a:r>
              <a:rPr lang="en-US" altLang="zh-CN" dirty="0"/>
              <a:t>0</a:t>
            </a:r>
            <a:r>
              <a:rPr lang="zh-CN" altLang="en-US" dirty="0"/>
              <a:t>，看似数据不太正常。（再次数据验证：这是由于在打印输出过程中保留了</a:t>
            </a:r>
            <a:r>
              <a:rPr lang="en-US" altLang="zh-CN" dirty="0"/>
              <a:t>2</a:t>
            </a:r>
            <a:r>
              <a:rPr lang="zh-CN" altLang="en-US" dirty="0"/>
              <a:t>位小数，而这几个统计量的数据本身就非常小，将其通过</a:t>
            </a:r>
            <a:r>
              <a:rPr lang="en-US" altLang="zh-CN" dirty="0"/>
              <a:t>round(3)</a:t>
            </a:r>
            <a:r>
              <a:rPr lang="zh-CN" altLang="en-US" dirty="0"/>
              <a:t>保留</a:t>
            </a:r>
            <a:r>
              <a:rPr lang="en-US" altLang="zh-CN" dirty="0"/>
              <a:t>3</a:t>
            </a:r>
            <a:r>
              <a:rPr lang="zh-CN" altLang="en-US" dirty="0"/>
              <a:t>位小数后就能正常显示）</a:t>
            </a:r>
          </a:p>
        </p:txBody>
      </p:sp>
    </p:spTree>
    <p:extLst>
      <p:ext uri="{BB962C8B-B14F-4D97-AF65-F5344CB8AC3E}">
        <p14:creationId xmlns:p14="http://schemas.microsoft.com/office/powerpoint/2010/main" val="29395570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567002"/>
            <a:ext cx="11233248" cy="258532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#1 缺失值替换</a:t>
            </a:r>
            <a:br>
              <a:rPr kumimoji="0" lang="zh-CN" altLang="zh-CN"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effectLst/>
                <a:latin typeface="宋体" panose="02010600030101010101" pitchFamily="2" charset="-122"/>
                <a:ea typeface="宋体" panose="02010600030101010101" pitchFamily="2" charset="-122"/>
              </a:rPr>
              <a:t>data_fillna = raw_data.fillna(raw_data['平均停留时间'].mean()) #用均值替换缺失值</a:t>
            </a:r>
            <a:endParaRPr kumimoji="0" lang="en-US" altLang="zh-CN" b="0" i="0" u="none" strike="noStrike" cap="none" normalizeH="0" baseline="0" dirty="0">
              <a:ln>
                <a:noFill/>
              </a:ln>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latin typeface="宋体" panose="02010600030101010101" pitchFamily="2" charset="-122"/>
              <a:ea typeface="宋体" panose="02010600030101010101" pitchFamily="2" charset="-122"/>
            </a:endParaRPr>
          </a:p>
          <a:p>
            <a:pPr eaLnBrk="0" fontAlgn="base" hangingPunct="0">
              <a:spcBef>
                <a:spcPct val="0"/>
              </a:spcBef>
              <a:spcAft>
                <a:spcPct val="0"/>
              </a:spcAft>
            </a:pPr>
            <a:r>
              <a:rPr lang="zh-CN" altLang="zh-CN" dirty="0">
                <a:latin typeface="宋体" panose="02010600030101010101" pitchFamily="2" charset="-122"/>
              </a:rPr>
              <a:t>#获得所有列的唯一值列表</a:t>
            </a:r>
            <a:br>
              <a:rPr lang="zh-CN" altLang="zh-CN" dirty="0">
                <a:latin typeface="宋体" panose="02010600030101010101" pitchFamily="2" charset="-122"/>
              </a:rPr>
            </a:br>
            <a:r>
              <a:rPr lang="zh-CN" altLang="zh-CN" dirty="0">
                <a:latin typeface="宋体" panose="02010600030101010101" pitchFamily="2" charset="-122"/>
              </a:rPr>
              <a:t>for col_name in conver_cols:</a:t>
            </a:r>
            <a:br>
              <a:rPr lang="zh-CN" altLang="zh-CN" dirty="0">
                <a:latin typeface="宋体" panose="02010600030101010101" pitchFamily="2" charset="-122"/>
              </a:rPr>
            </a:br>
            <a:r>
              <a:rPr lang="zh-CN" altLang="zh-CN" dirty="0">
                <a:latin typeface="宋体" panose="02010600030101010101" pitchFamily="2" charset="-122"/>
              </a:rPr>
              <a:t>    cols_unique_value = data_fillna[col_name].unique().tolist()</a:t>
            </a:r>
            <a:br>
              <a:rPr lang="zh-CN" altLang="zh-CN" dirty="0">
                <a:latin typeface="宋体" panose="02010600030101010101" pitchFamily="2" charset="-122"/>
              </a:rPr>
            </a:br>
            <a:r>
              <a:rPr lang="zh-CN" altLang="zh-CN" dirty="0">
                <a:latin typeface="宋体" panose="02010600030101010101" pitchFamily="2" charset="-122"/>
              </a:rPr>
              <a:t>    unique_list.append(cols_unique_value)</a:t>
            </a:r>
            <a:br>
              <a:rPr lang="zh-CN" altLang="zh-CN" dirty="0">
                <a:latin typeface="宋体" panose="02010600030101010101" pitchFamily="2" charset="-122"/>
              </a:rPr>
            </a:br>
            <a:br>
              <a:rPr lang="zh-CN" altLang="zh-CN" dirty="0">
                <a:latin typeface="宋体" panose="02010600030101010101" pitchFamily="2" charset="-122"/>
              </a:rPr>
            </a:br>
            <a:r>
              <a:rPr lang="zh-CN" altLang="zh-CN" dirty="0">
                <a:latin typeface="宋体" panose="02010600030101010101" pitchFamily="2" charset="-122"/>
              </a:rPr>
              <a:t>print(unique_list)</a:t>
            </a:r>
            <a:endParaRPr lang="zh-CN" altLang="zh-CN" sz="2800" dirty="0">
              <a:latin typeface="Arial" panose="020B0604020202020204" pitchFamily="34" charset="0"/>
            </a:endParaRPr>
          </a:p>
        </p:txBody>
      </p:sp>
      <p:sp>
        <p:nvSpPr>
          <p:cNvPr id="5" name="矩形 4">
            <a:extLst>
              <a:ext uri="{FF2B5EF4-FFF2-40B4-BE49-F238E27FC236}">
                <a16:creationId xmlns:a16="http://schemas.microsoft.com/office/drawing/2014/main" id="{DF1E8965-FC1E-4884-87C0-7CDD9305CAB0}"/>
              </a:ext>
            </a:extLst>
          </p:cNvPr>
          <p:cNvSpPr/>
          <p:nvPr/>
        </p:nvSpPr>
        <p:spPr>
          <a:xfrm>
            <a:off x="479376" y="4820959"/>
            <a:ext cx="11233248" cy="646331"/>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p:txBody>
      </p:sp>
    </p:spTree>
    <p:extLst>
      <p:ext uri="{BB962C8B-B14F-4D97-AF65-F5344CB8AC3E}">
        <p14:creationId xmlns:p14="http://schemas.microsoft.com/office/powerpoint/2010/main" val="12468634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762819"/>
            <a:ext cx="11233248" cy="2862322"/>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latin typeface="宋体" panose="02010600030101010101" pitchFamily="2" charset="-122"/>
              </a:rPr>
              <a:t>#将每条记录的具体值跟其在唯一值列表中的索引做映射</a:t>
            </a:r>
            <a:br>
              <a:rPr lang="zh-CN" altLang="zh-CN" dirty="0">
                <a:latin typeface="宋体" panose="02010600030101010101" pitchFamily="2" charset="-122"/>
              </a:rPr>
            </a:br>
            <a:r>
              <a:rPr lang="zh-CN" altLang="zh-CN" dirty="0">
                <a:latin typeface="宋体" panose="02010600030101010101" pitchFamily="2" charset="-122"/>
              </a:rPr>
              <a:t>for line_index in range(lines):</a:t>
            </a:r>
            <a:br>
              <a:rPr lang="zh-CN" altLang="zh-CN" dirty="0">
                <a:latin typeface="宋体" panose="02010600030101010101" pitchFamily="2" charset="-122"/>
              </a:rPr>
            </a:br>
            <a:r>
              <a:rPr lang="zh-CN" altLang="zh-CN" dirty="0">
                <a:latin typeface="宋体" panose="02010600030101010101" pitchFamily="2" charset="-122"/>
              </a:rPr>
              <a:t>    each_record = convert_matrix.iloc[line_index]</a:t>
            </a:r>
            <a:br>
              <a:rPr lang="zh-CN" altLang="zh-CN" dirty="0">
                <a:latin typeface="宋体" panose="02010600030101010101" pitchFamily="2" charset="-122"/>
              </a:rPr>
            </a:br>
            <a:r>
              <a:rPr lang="zh-CN" altLang="zh-CN" dirty="0">
                <a:latin typeface="宋体" panose="02010600030101010101" pitchFamily="2" charset="-122"/>
              </a:rPr>
              <a:t>    for each_index, each_data in enumerate(each_record):</a:t>
            </a:r>
            <a:br>
              <a:rPr lang="zh-CN" altLang="zh-CN" dirty="0">
                <a:latin typeface="宋体" panose="02010600030101010101" pitchFamily="2" charset="-122"/>
              </a:rPr>
            </a:br>
            <a:r>
              <a:rPr lang="zh-CN" altLang="zh-CN" dirty="0">
                <a:latin typeface="宋体" panose="02010600030101010101" pitchFamily="2" charset="-122"/>
              </a:rPr>
              <a:t>        list_value = unique_list[each_index]</a:t>
            </a:r>
            <a:br>
              <a:rPr lang="zh-CN" altLang="zh-CN" dirty="0">
                <a:latin typeface="宋体" panose="02010600030101010101" pitchFamily="2" charset="-122"/>
              </a:rPr>
            </a:br>
            <a:r>
              <a:rPr lang="zh-CN" altLang="zh-CN" dirty="0">
                <a:latin typeface="宋体" panose="02010600030101010101" pitchFamily="2" charset="-122"/>
              </a:rPr>
              <a:t>        each_record[each_index] = list_value.index(each_data)</a:t>
            </a:r>
            <a:br>
              <a:rPr lang="zh-CN" altLang="zh-CN" dirty="0">
                <a:latin typeface="宋体" panose="02010600030101010101" pitchFamily="2" charset="-122"/>
              </a:rPr>
            </a:br>
            <a:r>
              <a:rPr lang="zh-CN" altLang="zh-CN" dirty="0">
                <a:latin typeface="宋体" panose="02010600030101010101" pitchFamily="2" charset="-122"/>
              </a:rPr>
              <a:t>    each_dict = dict(zip(conver_cols, each_record))</a:t>
            </a:r>
            <a:br>
              <a:rPr lang="zh-CN" altLang="zh-CN" dirty="0">
                <a:latin typeface="宋体" panose="02010600030101010101" pitchFamily="2" charset="-122"/>
              </a:rPr>
            </a:br>
            <a:r>
              <a:rPr lang="zh-CN" altLang="zh-CN" dirty="0">
                <a:latin typeface="宋体" panose="02010600030101010101" pitchFamily="2" charset="-122"/>
              </a:rPr>
              <a:t>    dict_list.append(each_dict)</a:t>
            </a:r>
            <a:br>
              <a:rPr lang="zh-CN" altLang="zh-CN" dirty="0">
                <a:latin typeface="宋体" panose="02010600030101010101" pitchFamily="2" charset="-122"/>
              </a:rPr>
            </a:br>
            <a:br>
              <a:rPr lang="zh-CN" altLang="zh-CN" dirty="0">
                <a:latin typeface="宋体" panose="02010600030101010101" pitchFamily="2" charset="-122"/>
              </a:rPr>
            </a:br>
            <a:r>
              <a:rPr lang="zh-CN" altLang="zh-CN" dirty="0">
                <a:latin typeface="宋体" panose="02010600030101010101" pitchFamily="2" charset="-122"/>
              </a:rPr>
              <a:t>print(dict_list[0:5])</a:t>
            </a:r>
            <a:endParaRPr lang="zh-CN" altLang="zh-CN" sz="2800" dirty="0">
              <a:latin typeface="Arial" panose="020B0604020202020204" pitchFamily="34" charset="0"/>
            </a:endParaRPr>
          </a:p>
        </p:txBody>
      </p:sp>
      <p:sp>
        <p:nvSpPr>
          <p:cNvPr id="8" name="矩形 7">
            <a:extLst>
              <a:ext uri="{FF2B5EF4-FFF2-40B4-BE49-F238E27FC236}">
                <a16:creationId xmlns:a16="http://schemas.microsoft.com/office/drawing/2014/main" id="{46AF8ACD-D761-481B-8DC3-566361D1B916}"/>
              </a:ext>
            </a:extLst>
          </p:cNvPr>
          <p:cNvSpPr/>
          <p:nvPr/>
        </p:nvSpPr>
        <p:spPr>
          <a:xfrm>
            <a:off x="479376" y="5072117"/>
            <a:ext cx="11233248" cy="1754326"/>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a:p>
            <a:r>
              <a:rPr lang="zh-CN" altLang="en-US" dirty="0"/>
              <a:t>[{'素材类型': 0, '广告类型': 0, '合作方式': 0, '广告尺寸': 0, '广告卖点': 0}, {'素材类型': 0, '广告类型': 0, '合作方式': 1, '广告尺寸': 0, '广告卖点': 1}, {'素材类型': 0, '广告类型': 0, '合作方式': 1, '广告尺寸': 0, '广告卖点': 1}, {'素材类型': 0, '广告类型': 0, '合作方式': 1, '广告尺寸': 0, '广告卖点': 1}, {'素材类型': 0, '广告类型': 0, '合作方式': 1, '广告尺寸': 0, '广告卖点': 1}]</a:t>
            </a:r>
          </a:p>
        </p:txBody>
      </p:sp>
    </p:spTree>
    <p:extLst>
      <p:ext uri="{BB962C8B-B14F-4D97-AF65-F5344CB8AC3E}">
        <p14:creationId xmlns:p14="http://schemas.microsoft.com/office/powerpoint/2010/main" val="311069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839416" y="1442393"/>
            <a:ext cx="10369152" cy="923330"/>
          </a:xfrm>
          <a:prstGeom prst="rect">
            <a:avLst/>
          </a:prstGeom>
          <a:noFill/>
        </p:spPr>
        <p:txBody>
          <a:bodyPr wrap="square" rtlCol="0">
            <a:spAutoFit/>
          </a:bodyPr>
          <a:lstStyle/>
          <a:p>
            <a:r>
              <a:rPr lang="zh-CN" altLang="en-US" dirty="0"/>
              <a:t>聚类分析是根据在数据中发现的描述对象及其关系的信息，将数据对象分组。目的是，组内的对象相互之间是相似的（相关的），而不同组中的对象是不同的（不相关的）。组内相似性越大，组间差距越大，说明聚类效果越好。</a:t>
            </a:r>
          </a:p>
        </p:txBody>
      </p:sp>
      <p:pic>
        <p:nvPicPr>
          <p:cNvPr id="1026" name="Picture 2" descr="使用sklearn估计器构建K-Means聚类模型">
            <a:extLst>
              <a:ext uri="{FF2B5EF4-FFF2-40B4-BE49-F238E27FC236}">
                <a16:creationId xmlns:a16="http://schemas.microsoft.com/office/drawing/2014/main" id="{0A1E17B5-88E1-487E-BA29-2022D113D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0" y="2487706"/>
            <a:ext cx="4637914" cy="39193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CCC79E7-C2DF-4D92-B548-24682E3070DE}"/>
              </a:ext>
            </a:extLst>
          </p:cNvPr>
          <p:cNvSpPr txBox="1"/>
          <p:nvPr/>
        </p:nvSpPr>
        <p:spPr>
          <a:xfrm>
            <a:off x="839416" y="3494097"/>
            <a:ext cx="4896545" cy="923330"/>
          </a:xfrm>
          <a:prstGeom prst="rect">
            <a:avLst/>
          </a:prstGeom>
          <a:noFill/>
        </p:spPr>
        <p:txBody>
          <a:bodyPr wrap="square" rtlCol="0">
            <a:spAutoFit/>
          </a:bodyPr>
          <a:lstStyle/>
          <a:p>
            <a:r>
              <a:rPr lang="zh-CN" altLang="en-US" dirty="0"/>
              <a:t>聚类效果的好坏依赖于两个因素：</a:t>
            </a:r>
            <a:endParaRPr lang="en-US" altLang="zh-CN" dirty="0"/>
          </a:p>
          <a:p>
            <a:pPr marL="342900" indent="-342900">
              <a:buFont typeface="+mj-lt"/>
              <a:buAutoNum type="arabicPeriod"/>
            </a:pPr>
            <a:r>
              <a:rPr lang="zh-CN" altLang="en-US" b="1" dirty="0"/>
              <a:t>衡量距离的方法（</a:t>
            </a:r>
            <a:r>
              <a:rPr lang="en-US" altLang="zh-CN" b="1" dirty="0"/>
              <a:t>distance measurement</a:t>
            </a:r>
            <a:r>
              <a:rPr lang="zh-CN" altLang="en-US" b="1" dirty="0"/>
              <a:t>）</a:t>
            </a:r>
            <a:r>
              <a:rPr lang="zh-CN" altLang="en-US" dirty="0"/>
              <a:t> </a:t>
            </a:r>
            <a:endParaRPr lang="en-US" altLang="zh-CN" dirty="0"/>
          </a:p>
          <a:p>
            <a:pPr marL="342900" indent="-342900">
              <a:buFont typeface="+mj-lt"/>
              <a:buAutoNum type="arabicPeriod"/>
            </a:pPr>
            <a:r>
              <a:rPr lang="zh-CN" altLang="en-US" b="1" dirty="0"/>
              <a:t>聚类算法（</a:t>
            </a:r>
            <a:r>
              <a:rPr lang="en-US" altLang="zh-CN" b="1" dirty="0"/>
              <a:t>algorithm</a:t>
            </a:r>
            <a:r>
              <a:rPr lang="zh-CN" altLang="en-US" b="1" dirty="0"/>
              <a:t>）</a:t>
            </a:r>
            <a:endParaRPr lang="zh-CN" altLang="en-US" dirty="0"/>
          </a:p>
        </p:txBody>
      </p:sp>
    </p:spTree>
    <p:extLst>
      <p:ext uri="{BB962C8B-B14F-4D97-AF65-F5344CB8AC3E}">
        <p14:creationId xmlns:p14="http://schemas.microsoft.com/office/powerpoint/2010/main" val="31520964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1875"/>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3" name="Rectangle 1">
            <a:extLst>
              <a:ext uri="{FF2B5EF4-FFF2-40B4-BE49-F238E27FC236}">
                <a16:creationId xmlns:a16="http://schemas.microsoft.com/office/drawing/2014/main" id="{04FE7580-1F55-48BC-90B5-356C74D7B974}"/>
              </a:ext>
            </a:extLst>
          </p:cNvPr>
          <p:cNvSpPr>
            <a:spLocks noChangeArrowheads="1"/>
          </p:cNvSpPr>
          <p:nvPr/>
        </p:nvSpPr>
        <p:spPr bwMode="auto">
          <a:xfrm>
            <a:off x="283263" y="1667709"/>
            <a:ext cx="7290570" cy="427809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score_list = list() #用来存储每个k下模型的平均轮廓系数</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silhouette_int = -1 #初始化的平均轮廓阀值</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for n_clusters in range(2, 10): #遍历从2-10几个有限组</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model_kmeans = KMeans(n_clusters=n_clusters, random_state=0) # 建立聚类模型对象</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cluster_labels_tmp = model_kmeans.fit_predict(X) #训练聚类模型</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silhouette_tmp = metrics.silhouette_score(X, cluster_labels_tmp)#得到每个k下的平均轮廓系数</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if silhouette_tmp &gt; silhouette_int:#如果平均轮廓系数更高</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best_k = n_clusters #将最好的k存储下来</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silhouette_int = silhouette_tmp #将最好的平均轮廓得分存储下来</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best_kmeans = model_kmeans #将最好的模型存储下来</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cluster_labels_k = cluster_labels_tmp #将最好的聚类标签存储下来</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score_list.append([n_clusters, silhouette_tmp])</a:t>
            </a:r>
            <a:endParaRPr kumimoji="0" lang="zh-CN" altLang="zh-CN" sz="1600" b="0" i="0" u="none" strike="noStrike" cap="none" normalizeH="0" baseline="0" dirty="0">
              <a:ln>
                <a:noFill/>
              </a:ln>
              <a:effectLst/>
              <a:latin typeface="Arial" panose="020B0604020202020204" pitchFamily="34" charset="0"/>
            </a:endParaRPr>
          </a:p>
        </p:txBody>
      </p:sp>
      <p:sp>
        <p:nvSpPr>
          <p:cNvPr id="5" name="Rectangle 2">
            <a:extLst>
              <a:ext uri="{FF2B5EF4-FFF2-40B4-BE49-F238E27FC236}">
                <a16:creationId xmlns:a16="http://schemas.microsoft.com/office/drawing/2014/main" id="{81A8A0D0-931C-4615-9D9A-0651AB081046}"/>
              </a:ext>
            </a:extLst>
          </p:cNvPr>
          <p:cNvSpPr>
            <a:spLocks noChangeArrowheads="1"/>
          </p:cNvSpPr>
          <p:nvPr/>
        </p:nvSpPr>
        <p:spPr bwMode="auto">
          <a:xfrm>
            <a:off x="7752184" y="1544598"/>
            <a:ext cx="4139567"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轮廓系数：-----聚类的评估指标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好的聚类：内密外疏，同一个聚类内部的样本要足够密集，不同聚类之间样本要足够疏远。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轮廓系数计算规则：针对样本空间中的一个特定样本，计算它与所在聚类其它样本的平均距离a， 以及该样本与距离最近的另一个聚类中所有样本的平均距离b，该样本的轮廓系数为(b-a)/max(a, b)， 将整个样本空间中所有样本的轮廓系数取算数平均值，作为聚类划分的性能指标s。 轮廓系数的区间为：[-1, 1]。 -1代表分类效果差，1代表分类效果好。0代表聚类重叠，没有很好的划分聚类。</a:t>
            </a:r>
            <a:r>
              <a:rPr kumimoji="0" lang="zh-CN" altLang="zh-CN" sz="1600" b="0" i="0" u="none" strike="noStrike" cap="none" normalizeH="0" baseline="0" dirty="0">
                <a:ln>
                  <a:noFill/>
                </a:ln>
                <a:solidFill>
                  <a:srgbClr val="FF0000"/>
                </a:solidFill>
                <a:effectLst/>
              </a:rPr>
              <a:t> </a:t>
            </a:r>
            <a:endParaRPr kumimoji="0" lang="zh-CN" altLang="zh-CN" sz="1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521748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2" name="矩形 1">
            <a:extLst>
              <a:ext uri="{FF2B5EF4-FFF2-40B4-BE49-F238E27FC236}">
                <a16:creationId xmlns:a16="http://schemas.microsoft.com/office/drawing/2014/main" id="{C77ED596-8D3E-41B2-A4AD-502B3C629330}"/>
              </a:ext>
            </a:extLst>
          </p:cNvPr>
          <p:cNvSpPr/>
          <p:nvPr/>
        </p:nvSpPr>
        <p:spPr>
          <a:xfrm>
            <a:off x="328217" y="1442393"/>
            <a:ext cx="6096000" cy="2862322"/>
          </a:xfrm>
          <a:prstGeom prst="rect">
            <a:avLst/>
          </a:prstGeom>
        </p:spPr>
        <p:txBody>
          <a:bodyPr>
            <a:spAutoFit/>
          </a:bodyPr>
          <a:lstStyle/>
          <a:p>
            <a:r>
              <a:rPr lang="zh-CN" altLang="en-US" dirty="0"/>
              <a:t>-------------------------K值和平均轮廓系数:-------------------------</a:t>
            </a:r>
          </a:p>
          <a:p>
            <a:r>
              <a:rPr lang="zh-CN" altLang="en-US" dirty="0"/>
              <a:t>[[2.         0.46692821]</a:t>
            </a:r>
          </a:p>
          <a:p>
            <a:r>
              <a:rPr lang="zh-CN" altLang="en-US" dirty="0"/>
              <a:t> [3.         0.54904646]</a:t>
            </a:r>
          </a:p>
          <a:p>
            <a:r>
              <a:rPr lang="zh-CN" altLang="en-US" dirty="0"/>
              <a:t> [4.         0.56968547]</a:t>
            </a:r>
          </a:p>
          <a:p>
            <a:r>
              <a:rPr lang="zh-CN" altLang="en-US" dirty="0"/>
              <a:t> [5.         0.49697432]</a:t>
            </a:r>
          </a:p>
          <a:p>
            <a:r>
              <a:rPr lang="zh-CN" altLang="en-US" dirty="0"/>
              <a:t> [6.         0.4390303 ]</a:t>
            </a:r>
          </a:p>
          <a:p>
            <a:r>
              <a:rPr lang="zh-CN" altLang="en-US" dirty="0"/>
              <a:t> [7.         0.48204261]</a:t>
            </a:r>
          </a:p>
          <a:p>
            <a:r>
              <a:rPr lang="zh-CN" altLang="en-US" dirty="0"/>
              <a:t> [8.         0.50913308]</a:t>
            </a:r>
          </a:p>
          <a:p>
            <a:r>
              <a:rPr lang="zh-CN" altLang="en-US" dirty="0"/>
              <a:t> [9.         0.52697493]]</a:t>
            </a:r>
          </a:p>
          <a:p>
            <a:r>
              <a:rPr lang="zh-CN" altLang="en-US" dirty="0"/>
              <a:t>最优K值是:4 该K值的平均轮廓系数是0.5697</a:t>
            </a:r>
          </a:p>
        </p:txBody>
      </p:sp>
      <p:sp>
        <p:nvSpPr>
          <p:cNvPr id="8" name="矩形 7">
            <a:extLst>
              <a:ext uri="{FF2B5EF4-FFF2-40B4-BE49-F238E27FC236}">
                <a16:creationId xmlns:a16="http://schemas.microsoft.com/office/drawing/2014/main" id="{8297BD51-C4B6-4616-88C0-18327F4A4561}"/>
              </a:ext>
            </a:extLst>
          </p:cNvPr>
          <p:cNvSpPr/>
          <p:nvPr/>
        </p:nvSpPr>
        <p:spPr>
          <a:xfrm>
            <a:off x="416130" y="4648791"/>
            <a:ext cx="11359740" cy="923330"/>
          </a:xfrm>
          <a:prstGeom prst="rect">
            <a:avLst/>
          </a:prstGeom>
        </p:spPr>
        <p:txBody>
          <a:bodyPr wrap="square">
            <a:spAutoFit/>
          </a:bodyPr>
          <a:lstStyle/>
          <a:p>
            <a:r>
              <a:rPr lang="zh-CN" altLang="en-US" dirty="0">
                <a:solidFill>
                  <a:srgbClr val="121212"/>
                </a:solidFill>
              </a:rPr>
              <a:t>结果显示了不同</a:t>
            </a:r>
            <a:r>
              <a:rPr lang="en-US" altLang="zh-CN" dirty="0">
                <a:solidFill>
                  <a:srgbClr val="121212"/>
                </a:solidFill>
              </a:rPr>
              <a:t>k</a:t>
            </a:r>
            <a:r>
              <a:rPr lang="zh-CN" altLang="en-US" dirty="0">
                <a:solidFill>
                  <a:srgbClr val="121212"/>
                </a:solidFill>
              </a:rPr>
              <a:t>下的平均轮廓得分。就经验看，</a:t>
            </a:r>
            <a:r>
              <a:rPr lang="zh-CN" altLang="en-US" b="1" dirty="0">
                <a:solidFill>
                  <a:srgbClr val="121212"/>
                </a:solidFill>
              </a:rPr>
              <a:t>如果平均轮廓得分值小于</a:t>
            </a:r>
            <a:r>
              <a:rPr lang="en-US" altLang="zh-CN" b="1" dirty="0">
                <a:solidFill>
                  <a:srgbClr val="121212"/>
                </a:solidFill>
              </a:rPr>
              <a:t>0</a:t>
            </a:r>
            <a:r>
              <a:rPr lang="zh-CN" altLang="en-US" b="1" dirty="0">
                <a:solidFill>
                  <a:srgbClr val="121212"/>
                </a:solidFill>
              </a:rPr>
              <a:t>，意味着聚类效果不佳；如果值大于</a:t>
            </a:r>
            <a:r>
              <a:rPr lang="en-US" altLang="zh-CN" b="1" dirty="0">
                <a:solidFill>
                  <a:srgbClr val="121212"/>
                </a:solidFill>
              </a:rPr>
              <a:t>0</a:t>
            </a:r>
            <a:r>
              <a:rPr lang="zh-CN" altLang="en-US" b="1" dirty="0">
                <a:solidFill>
                  <a:srgbClr val="121212"/>
                </a:solidFill>
              </a:rPr>
              <a:t>且小于</a:t>
            </a:r>
            <a:r>
              <a:rPr lang="en-US" altLang="zh-CN" b="1" dirty="0">
                <a:solidFill>
                  <a:srgbClr val="121212"/>
                </a:solidFill>
              </a:rPr>
              <a:t>0.5</a:t>
            </a:r>
            <a:r>
              <a:rPr lang="zh-CN" altLang="en-US" b="1" dirty="0">
                <a:solidFill>
                  <a:srgbClr val="121212"/>
                </a:solidFill>
              </a:rPr>
              <a:t>，说明聚类效果一般；如果值大于</a:t>
            </a:r>
            <a:r>
              <a:rPr lang="en-US" altLang="zh-CN" b="1" dirty="0">
                <a:solidFill>
                  <a:srgbClr val="121212"/>
                </a:solidFill>
              </a:rPr>
              <a:t>0.5</a:t>
            </a:r>
            <a:r>
              <a:rPr lang="zh-CN" altLang="en-US" b="1" dirty="0">
                <a:solidFill>
                  <a:srgbClr val="121212"/>
                </a:solidFill>
              </a:rPr>
              <a:t>，则说明聚类效果比较好。</a:t>
            </a:r>
            <a:r>
              <a:rPr lang="zh-CN" altLang="en-US" dirty="0">
                <a:solidFill>
                  <a:srgbClr val="121212"/>
                </a:solidFill>
              </a:rPr>
              <a:t>本案例中，</a:t>
            </a:r>
            <a:r>
              <a:rPr lang="en-US" altLang="zh-CN" dirty="0">
                <a:solidFill>
                  <a:srgbClr val="121212"/>
                </a:solidFill>
              </a:rPr>
              <a:t>k=4</a:t>
            </a:r>
            <a:r>
              <a:rPr lang="zh-CN" altLang="en-US" dirty="0">
                <a:solidFill>
                  <a:srgbClr val="121212"/>
                </a:solidFill>
              </a:rPr>
              <a:t>时，得分</a:t>
            </a:r>
            <a:r>
              <a:rPr lang="en-US" altLang="zh-CN" dirty="0">
                <a:solidFill>
                  <a:srgbClr val="121212"/>
                </a:solidFill>
              </a:rPr>
              <a:t>0.5697</a:t>
            </a:r>
            <a:r>
              <a:rPr lang="zh-CN" altLang="en-US" dirty="0">
                <a:solidFill>
                  <a:srgbClr val="121212"/>
                </a:solidFill>
              </a:rPr>
              <a:t>，说明效果较好。</a:t>
            </a:r>
            <a:endParaRPr lang="zh-CN" altLang="en-US" dirty="0"/>
          </a:p>
        </p:txBody>
      </p:sp>
    </p:spTree>
    <p:extLst>
      <p:ext uri="{BB962C8B-B14F-4D97-AF65-F5344CB8AC3E}">
        <p14:creationId xmlns:p14="http://schemas.microsoft.com/office/powerpoint/2010/main" val="19860972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57472" y="1077997"/>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43001" y="58846"/>
            <a:ext cx="8148999" cy="6740307"/>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6.1 将原始数据与聚类标签整合</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cluster_labels = pd.DataFrame(cluster_labels_k, columns=['clusters'])  # 获得训练集下的标签信息</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merge_data = pd.concat((data_fillna, cluster_labels), axis=1)  # 将原始处理过的数据跟聚类标签整合</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6.2 计算每个聚类类别下的样本量和样本占比</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clustering_count = pd.DataFrame(merge_data['渠道代号'].groupby(merge_data['clusters']).count()).T.rename({'渠道代号': 'counts'})</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clustering_ratio = (clustering_count / len(merge_data)).round(2).rename({'counts': 'percentage'})</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6.3 计算各个聚类类别内部最显著特征值</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cluster_features = []  # 存储最终合并后的所有特征信息</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for line in range(best_k):  # 读取每个类索引</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label_data = merge_data[merge_data['clusters'] == line]  # 获得特定类的数据</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part1_data = label_data.iloc[:, 1:8]  # 获得数值型数据特征</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part1_desc = part1_data.describe().round(3)  # 描述性统计信息</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merge_data1 = part1_desc.iloc[2, :]  # 得到数值型特征的均值</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part2_data = label_data.iloc[:, 8:-1]  # 获得字符型数据特征</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part2_desc = part2_data.describe(include='all')  # 获得描述统计信息</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merge_data2 = part2_data.iloc[2, :]  # 获得字符型特征的最频繁值</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merge_line = pd.concat((merge_data1, merge_data2), axis=0)  # 按行合并</a:t>
            </a:r>
            <a:b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effectLst/>
                <a:latin typeface="宋体" panose="02010600030101010101" pitchFamily="2" charset="-122"/>
                <a:ea typeface="宋体" panose="02010600030101010101" pitchFamily="2" charset="-122"/>
              </a:rPr>
              <a:t>    cluster_features.append(merge_line)  # 将每个类别下的数据特征追加到列表</a:t>
            </a:r>
            <a:endParaRPr kumimoji="0" lang="zh-CN" altLang="zh-CN" sz="1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8673996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2" name="矩形 1">
            <a:extLst>
              <a:ext uri="{FF2B5EF4-FFF2-40B4-BE49-F238E27FC236}">
                <a16:creationId xmlns:a16="http://schemas.microsoft.com/office/drawing/2014/main" id="{6301109F-548D-4AEA-A81A-191AE4773A16}"/>
              </a:ext>
            </a:extLst>
          </p:cNvPr>
          <p:cNvSpPr/>
          <p:nvPr/>
        </p:nvSpPr>
        <p:spPr>
          <a:xfrm>
            <a:off x="5015880" y="1278052"/>
            <a:ext cx="6096000" cy="4524315"/>
          </a:xfrm>
          <a:prstGeom prst="rect">
            <a:avLst/>
          </a:prstGeom>
        </p:spPr>
        <p:txBody>
          <a:bodyPr>
            <a:spAutoFit/>
          </a:bodyPr>
          <a:lstStyle/>
          <a:p>
            <a:r>
              <a:rPr lang="zh-CN" altLang="en-US" dirty="0"/>
              <a:t>----------------------所有clusters的具体特征:----------------------</a:t>
            </a:r>
          </a:p>
          <a:p>
            <a:r>
              <a:rPr lang="zh-CN" altLang="en-US" dirty="0"/>
              <a:t>                  0        1       2        3</a:t>
            </a:r>
          </a:p>
          <a:p>
            <a:r>
              <a:rPr lang="zh-CN" altLang="en-US" dirty="0"/>
              <a:t>counts          297      411     154       27</a:t>
            </a:r>
          </a:p>
          <a:p>
            <a:r>
              <a:rPr lang="zh-CN" altLang="en-US" dirty="0"/>
              <a:t>percentage     0.33     0.46    0.17     0.03</a:t>
            </a:r>
          </a:p>
          <a:p>
            <a:r>
              <a:rPr lang="zh-CN" altLang="en-US" dirty="0"/>
              <a:t>日均UV        1194.69  1369.81  2718.7  1263.03</a:t>
            </a:r>
          </a:p>
          <a:p>
            <a:r>
              <a:rPr lang="zh-CN" altLang="en-US" dirty="0"/>
              <a:t>平均注册率         0.003    0.003   0.005    0.003</a:t>
            </a:r>
          </a:p>
          <a:p>
            <a:r>
              <a:rPr lang="zh-CN" altLang="en-US" dirty="0"/>
              <a:t>平均搜索量         0.144    0.082   0.051    0.151</a:t>
            </a:r>
          </a:p>
          <a:p>
            <a:r>
              <a:rPr lang="zh-CN" altLang="en-US" dirty="0"/>
              <a:t>访问深度          5.728    0.918   0.948      9.8</a:t>
            </a:r>
          </a:p>
          <a:p>
            <a:r>
              <a:rPr lang="zh-CN" altLang="en-US" dirty="0"/>
              <a:t>平均停留时间      285.992  165.094  104.14  374.689</a:t>
            </a:r>
          </a:p>
          <a:p>
            <a:r>
              <a:rPr lang="zh-CN" altLang="en-US" dirty="0"/>
              <a:t>订单转化率         0.016    0.009   0.007    0.017</a:t>
            </a:r>
          </a:p>
          <a:p>
            <a:r>
              <a:rPr lang="zh-CN" altLang="en-US" dirty="0"/>
              <a:t>投放总时间          8.57    8.462   8.569    7.996</a:t>
            </a:r>
          </a:p>
          <a:p>
            <a:r>
              <a:rPr lang="zh-CN" altLang="en-US" dirty="0"/>
              <a:t>素材类型            swf      swf     jpg      jpg</a:t>
            </a:r>
          </a:p>
          <a:p>
            <a:r>
              <a:rPr lang="zh-CN" altLang="en-US" dirty="0"/>
              <a:t>广告类型           tips     tips  banner       横幅</a:t>
            </a:r>
          </a:p>
          <a:p>
            <a:r>
              <a:rPr lang="zh-CN" altLang="en-US" dirty="0"/>
              <a:t>合作方式            cpc      cpm     cpc      cpc</a:t>
            </a:r>
          </a:p>
          <a:p>
            <a:r>
              <a:rPr lang="zh-CN" altLang="en-US" dirty="0"/>
              <a:t>广告尺寸        450*300  450*300  140*40  960*126</a:t>
            </a:r>
          </a:p>
          <a:p>
            <a:r>
              <a:rPr lang="zh-CN" altLang="en-US" dirty="0"/>
              <a:t>广告卖点             直降       打折      满减       打折</a:t>
            </a:r>
          </a:p>
        </p:txBody>
      </p:sp>
    </p:spTree>
    <p:extLst>
      <p:ext uri="{BB962C8B-B14F-4D97-AF65-F5344CB8AC3E}">
        <p14:creationId xmlns:p14="http://schemas.microsoft.com/office/powerpoint/2010/main" val="4309275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83298" y="1227391"/>
            <a:ext cx="7712182" cy="3693319"/>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latin typeface="宋体" panose="02010600030101010101" pitchFamily="2" charset="-122"/>
              </a:rPr>
              <a:t>#7.1 各类别数据预处理（标准化）</a:t>
            </a:r>
            <a:br>
              <a:rPr lang="zh-CN" altLang="zh-CN" dirty="0">
                <a:latin typeface="宋体" panose="02010600030101010101" pitchFamily="2" charset="-122"/>
              </a:rPr>
            </a:br>
            <a:r>
              <a:rPr lang="zh-CN" altLang="zh-CN" dirty="0">
                <a:latin typeface="宋体" panose="02010600030101010101" pitchFamily="2" charset="-122"/>
              </a:rPr>
              <a:t>num_sets = cluster_pd.iloc[:6, :].T.astype(np.float64) #获取要展示的数据</a:t>
            </a:r>
            <a:br>
              <a:rPr lang="zh-CN" altLang="zh-CN" dirty="0">
                <a:latin typeface="宋体" panose="02010600030101010101" pitchFamily="2" charset="-122"/>
              </a:rPr>
            </a:br>
            <a:r>
              <a:rPr lang="zh-CN" altLang="zh-CN" dirty="0">
                <a:latin typeface="宋体" panose="02010600030101010101" pitchFamily="2" charset="-122"/>
              </a:rPr>
              <a:t>num_sets_max_min = minmax_scaler.fit_transform(num_sets) #获得标准化后的数据</a:t>
            </a:r>
            <a:br>
              <a:rPr lang="zh-CN" altLang="zh-CN" dirty="0">
                <a:latin typeface="宋体" panose="02010600030101010101" pitchFamily="2" charset="-122"/>
              </a:rPr>
            </a:br>
            <a:br>
              <a:rPr lang="zh-CN" altLang="zh-CN" dirty="0">
                <a:latin typeface="宋体" panose="02010600030101010101" pitchFamily="2" charset="-122"/>
              </a:rPr>
            </a:br>
            <a:r>
              <a:rPr lang="zh-CN" altLang="zh-CN" dirty="0">
                <a:latin typeface="宋体" panose="02010600030101010101" pitchFamily="2" charset="-122"/>
              </a:rPr>
              <a:t>#7.2 画布基本设置</a:t>
            </a:r>
            <a:br>
              <a:rPr lang="zh-CN" altLang="zh-CN" dirty="0">
                <a:latin typeface="宋体" panose="02010600030101010101" pitchFamily="2" charset="-122"/>
              </a:rPr>
            </a:br>
            <a:r>
              <a:rPr lang="zh-CN" altLang="zh-CN" dirty="0">
                <a:latin typeface="宋体" panose="02010600030101010101" pitchFamily="2" charset="-122"/>
              </a:rPr>
              <a:t>fig = plt.figure(figsize=(7,7))</a:t>
            </a:r>
            <a:br>
              <a:rPr lang="zh-CN" altLang="zh-CN" dirty="0">
                <a:latin typeface="宋体" panose="02010600030101010101" pitchFamily="2" charset="-122"/>
              </a:rPr>
            </a:br>
            <a:r>
              <a:rPr lang="zh-CN" altLang="zh-CN" dirty="0">
                <a:latin typeface="宋体" panose="02010600030101010101" pitchFamily="2" charset="-122"/>
              </a:rPr>
              <a:t>ax = fig.add_subplot(111, polar=True)</a:t>
            </a:r>
            <a:br>
              <a:rPr lang="zh-CN" altLang="zh-CN" dirty="0">
                <a:latin typeface="宋体" panose="02010600030101010101" pitchFamily="2" charset="-122"/>
              </a:rPr>
            </a:br>
            <a:r>
              <a:rPr lang="zh-CN" altLang="zh-CN" dirty="0">
                <a:latin typeface="宋体" panose="02010600030101010101" pitchFamily="2" charset="-122"/>
              </a:rPr>
              <a:t>labels = np.array(merge_data1.index[:-1])</a:t>
            </a:r>
            <a:br>
              <a:rPr lang="zh-CN" altLang="zh-CN" dirty="0">
                <a:latin typeface="宋体" panose="02010600030101010101" pitchFamily="2" charset="-122"/>
              </a:rPr>
            </a:br>
            <a:r>
              <a:rPr lang="zh-CN" altLang="zh-CN" dirty="0">
                <a:latin typeface="宋体" panose="02010600030101010101" pitchFamily="2" charset="-122"/>
              </a:rPr>
              <a:t>color_list = ['r','g','b','c']</a:t>
            </a:r>
            <a:br>
              <a:rPr lang="zh-CN" altLang="zh-CN" dirty="0">
                <a:latin typeface="宋体" panose="02010600030101010101" pitchFamily="2" charset="-122"/>
              </a:rPr>
            </a:br>
            <a:r>
              <a:rPr lang="zh-CN" altLang="zh-CN" dirty="0">
                <a:latin typeface="宋体" panose="02010600030101010101" pitchFamily="2" charset="-122"/>
              </a:rPr>
              <a:t>angles = np.linspace(0, 2*np.pi, len(labels), endpoint=False)</a:t>
            </a:r>
            <a:br>
              <a:rPr lang="zh-CN" altLang="zh-CN" dirty="0">
                <a:latin typeface="宋体" panose="02010600030101010101" pitchFamily="2" charset="-122"/>
              </a:rPr>
            </a:br>
            <a:r>
              <a:rPr lang="zh-CN" altLang="zh-CN" dirty="0">
                <a:latin typeface="宋体" panose="02010600030101010101" pitchFamily="2" charset="-122"/>
              </a:rPr>
              <a:t>angles = np.concatenate((angles, [angles[0]]))</a:t>
            </a:r>
            <a:endParaRPr kumimoji="0" lang="zh-CN" altLang="zh-CN"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0454153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Tree>
    <p:extLst>
      <p:ext uri="{BB962C8B-B14F-4D97-AF65-F5344CB8AC3E}">
        <p14:creationId xmlns:p14="http://schemas.microsoft.com/office/powerpoint/2010/main" val="2134833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283262" y="1596722"/>
            <a:ext cx="4823173" cy="5262979"/>
          </a:xfrm>
          <a:prstGeom prst="rect">
            <a:avLst/>
          </a:prstGeom>
        </p:spPr>
        <p:txBody>
          <a:bodyPr wrap="square">
            <a:spAutoFit/>
          </a:bodyPr>
          <a:lstStyle/>
          <a:p>
            <a:r>
              <a:rPr lang="zh-CN" altLang="en-US" sz="1600" dirty="0">
                <a:solidFill>
                  <a:srgbClr val="121212"/>
                </a:solidFill>
              </a:rPr>
              <a:t>从结果看，所有的渠道被分为</a:t>
            </a:r>
            <a:r>
              <a:rPr lang="en-US" altLang="zh-CN" sz="1600" dirty="0">
                <a:solidFill>
                  <a:srgbClr val="121212"/>
                </a:solidFill>
              </a:rPr>
              <a:t>4</a:t>
            </a:r>
            <a:r>
              <a:rPr lang="zh-CN" altLang="en-US" sz="1600" dirty="0">
                <a:solidFill>
                  <a:srgbClr val="121212"/>
                </a:solidFill>
              </a:rPr>
              <a:t>个类别，每个类别的样本量分别为</a:t>
            </a:r>
            <a:r>
              <a:rPr lang="en-US" altLang="zh-CN" sz="1600" dirty="0">
                <a:solidFill>
                  <a:srgbClr val="121212"/>
                </a:solidFill>
              </a:rPr>
              <a:t>411</a:t>
            </a:r>
            <a:r>
              <a:rPr lang="zh-CN" altLang="en-US" sz="1600" dirty="0">
                <a:solidFill>
                  <a:srgbClr val="121212"/>
                </a:solidFill>
              </a:rPr>
              <a:t>、</a:t>
            </a:r>
            <a:r>
              <a:rPr lang="en-US" altLang="zh-CN" sz="1600" dirty="0">
                <a:solidFill>
                  <a:srgbClr val="121212"/>
                </a:solidFill>
              </a:rPr>
              <a:t>297</a:t>
            </a:r>
            <a:r>
              <a:rPr lang="zh-CN" altLang="en-US" sz="1600" dirty="0">
                <a:solidFill>
                  <a:srgbClr val="121212"/>
                </a:solidFill>
              </a:rPr>
              <a:t>、</a:t>
            </a:r>
            <a:r>
              <a:rPr lang="en-US" altLang="zh-CN" sz="1600" dirty="0">
                <a:solidFill>
                  <a:srgbClr val="121212"/>
                </a:solidFill>
              </a:rPr>
              <a:t>27</a:t>
            </a:r>
            <a:r>
              <a:rPr lang="zh-CN" altLang="en-US" sz="1600" dirty="0">
                <a:solidFill>
                  <a:srgbClr val="121212"/>
                </a:solidFill>
              </a:rPr>
              <a:t>、</a:t>
            </a:r>
            <a:r>
              <a:rPr lang="en-US" altLang="zh-CN" sz="1600" dirty="0">
                <a:solidFill>
                  <a:srgbClr val="121212"/>
                </a:solidFill>
              </a:rPr>
              <a:t>154</a:t>
            </a:r>
            <a:r>
              <a:rPr lang="zh-CN" altLang="en-US" sz="1600" dirty="0">
                <a:solidFill>
                  <a:srgbClr val="121212"/>
                </a:solidFill>
              </a:rPr>
              <a:t>，对应的占比分别</a:t>
            </a:r>
            <a:r>
              <a:rPr lang="en-US" altLang="zh-CN" sz="1600" dirty="0">
                <a:solidFill>
                  <a:srgbClr val="121212"/>
                </a:solidFill>
              </a:rPr>
              <a:t>46%</a:t>
            </a:r>
            <a:r>
              <a:rPr lang="zh-CN" altLang="en-US" sz="1600" dirty="0">
                <a:solidFill>
                  <a:srgbClr val="121212"/>
                </a:solidFill>
              </a:rPr>
              <a:t>、</a:t>
            </a:r>
            <a:r>
              <a:rPr lang="en-US" altLang="zh-CN" sz="1600" dirty="0">
                <a:solidFill>
                  <a:srgbClr val="121212"/>
                </a:solidFill>
              </a:rPr>
              <a:t>33%</a:t>
            </a:r>
            <a:r>
              <a:rPr lang="zh-CN" altLang="en-US" sz="1600" dirty="0">
                <a:solidFill>
                  <a:srgbClr val="121212"/>
                </a:solidFill>
              </a:rPr>
              <a:t>、</a:t>
            </a:r>
            <a:r>
              <a:rPr lang="en-US" altLang="zh-CN" sz="1600" dirty="0">
                <a:solidFill>
                  <a:srgbClr val="121212"/>
                </a:solidFill>
              </a:rPr>
              <a:t>3%</a:t>
            </a:r>
            <a:r>
              <a:rPr lang="zh-CN" altLang="en-US" sz="1600" dirty="0">
                <a:solidFill>
                  <a:srgbClr val="121212"/>
                </a:solidFill>
              </a:rPr>
              <a:t>、</a:t>
            </a:r>
            <a:r>
              <a:rPr lang="en-US" altLang="zh-CN" sz="1600" dirty="0">
                <a:solidFill>
                  <a:srgbClr val="121212"/>
                </a:solidFill>
              </a:rPr>
              <a:t>17%</a:t>
            </a:r>
            <a:r>
              <a:rPr lang="zh-CN" altLang="en-US" sz="1600" dirty="0">
                <a:solidFill>
                  <a:srgbClr val="121212"/>
                </a:solidFill>
              </a:rPr>
              <a:t>。第三个类别样本量最少。</a:t>
            </a:r>
            <a:endParaRPr lang="en-US" altLang="zh-CN" sz="1600" dirty="0">
              <a:solidFill>
                <a:srgbClr val="121212"/>
              </a:solidFill>
            </a:endParaRPr>
          </a:p>
          <a:p>
            <a:endParaRPr lang="en-US" altLang="zh-CN" sz="1600" dirty="0">
              <a:solidFill>
                <a:srgbClr val="121212"/>
              </a:solidFill>
            </a:endParaRPr>
          </a:p>
          <a:p>
            <a:r>
              <a:rPr lang="zh-CN" altLang="en-US" sz="1600" dirty="0"/>
              <a:t>结合雷达图，可以清晰地看到不同类别广告媒体的特征倾向：</a:t>
            </a:r>
          </a:p>
          <a:p>
            <a:r>
              <a:rPr lang="zh-CN" altLang="en-US" sz="1600" b="1" dirty="0"/>
              <a:t>聚类</a:t>
            </a:r>
            <a:r>
              <a:rPr lang="en-US" altLang="zh-CN" sz="1600" b="1" dirty="0"/>
              <a:t>0</a:t>
            </a:r>
            <a:r>
              <a:rPr lang="zh-CN" altLang="en-US" sz="1600" dirty="0"/>
              <a:t>：各方面的特征都不明显，换句话说就是效果比较平庸，没有明显的优势或短板。但这些“中庸”的广告媒体却构成了整个广告的主体。</a:t>
            </a:r>
          </a:p>
          <a:p>
            <a:r>
              <a:rPr lang="zh-CN" altLang="en-US" sz="1600" b="1" dirty="0"/>
              <a:t>聚类</a:t>
            </a:r>
            <a:r>
              <a:rPr lang="en-US" altLang="zh-CN" sz="1600" b="1" dirty="0"/>
              <a:t>1</a:t>
            </a:r>
            <a:r>
              <a:rPr lang="zh-CN" altLang="en-US" sz="1600" dirty="0"/>
              <a:t>：这类广告媒体在访问深度、平均停留时间、订单转化率集平均搜索量等流量质量的特征上表现较好，除了注册转换率较低外，该类渠道各方面比较均衡。更重要的是该类媒体的数量占据了</a:t>
            </a:r>
            <a:r>
              <a:rPr lang="en-US" altLang="zh-CN" sz="1600" dirty="0"/>
              <a:t>33%</a:t>
            </a:r>
            <a:r>
              <a:rPr lang="zh-CN" altLang="en-US" sz="1600" dirty="0"/>
              <a:t>，因此是一类规模较大且综合效果较好的媒体。</a:t>
            </a:r>
          </a:p>
          <a:p>
            <a:r>
              <a:rPr lang="zh-CN" altLang="en-US" sz="1600" b="1" dirty="0"/>
              <a:t>聚类</a:t>
            </a:r>
            <a:r>
              <a:rPr lang="en-US" altLang="zh-CN" sz="1600" b="1" dirty="0"/>
              <a:t>2</a:t>
            </a:r>
            <a:r>
              <a:rPr lang="zh-CN" altLang="en-US" sz="1600" dirty="0"/>
              <a:t>：这类广告媒体跟聚类</a:t>
            </a:r>
            <a:r>
              <a:rPr lang="en-US" altLang="zh-CN" sz="1600" dirty="0"/>
              <a:t>1</a:t>
            </a:r>
            <a:r>
              <a:rPr lang="zh-CN" altLang="en-US" sz="1600" dirty="0"/>
              <a:t>非常类似，并且相对聚类</a:t>
            </a:r>
            <a:r>
              <a:rPr lang="en-US" altLang="zh-CN" sz="1600" dirty="0"/>
              <a:t>2</a:t>
            </a:r>
            <a:r>
              <a:rPr lang="zh-CN" altLang="en-US" sz="1600" dirty="0"/>
              <a:t>的典型特征表现更好，但综合其只占</a:t>
            </a:r>
            <a:r>
              <a:rPr lang="en-US" altLang="zh-CN" sz="1600" dirty="0"/>
              <a:t>3%</a:t>
            </a:r>
            <a:r>
              <a:rPr lang="zh-CN" altLang="en-US" sz="1600" dirty="0"/>
              <a:t>的媒体数量，属于少量的“精英“类渠道。</a:t>
            </a:r>
          </a:p>
          <a:p>
            <a:r>
              <a:rPr lang="zh-CN" altLang="en-US" sz="1600" b="1" dirty="0"/>
              <a:t>聚类</a:t>
            </a:r>
            <a:r>
              <a:rPr lang="en-US" altLang="zh-CN" sz="1600" b="1" dirty="0"/>
              <a:t>3</a:t>
            </a:r>
            <a:r>
              <a:rPr lang="zh-CN" altLang="en-US" sz="1600" dirty="0"/>
              <a:t>：这类渠道跟其他几类渠道有个明显的特征区隔，其日均</a:t>
            </a:r>
            <a:r>
              <a:rPr lang="en-US" altLang="zh-CN" sz="1600" dirty="0" err="1"/>
              <a:t>uv</a:t>
            </a:r>
            <a:r>
              <a:rPr lang="zh-CN" altLang="en-US" sz="1600" dirty="0"/>
              <a:t>和平均注册率非常突出，证明这是一类“引流”</a:t>
            </a:r>
            <a:r>
              <a:rPr lang="en-US" altLang="zh-CN" sz="1600" dirty="0"/>
              <a:t>+“</a:t>
            </a:r>
            <a:r>
              <a:rPr lang="zh-CN" altLang="en-US" sz="1600" dirty="0"/>
              <a:t>拉新”的渠道；而其他的流量质量方面表现却比较差。</a:t>
            </a:r>
          </a:p>
        </p:txBody>
      </p:sp>
    </p:spTree>
    <p:extLst>
      <p:ext uri="{BB962C8B-B14F-4D97-AF65-F5344CB8AC3E}">
        <p14:creationId xmlns:p14="http://schemas.microsoft.com/office/powerpoint/2010/main" val="30806824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373817" y="1861365"/>
            <a:ext cx="4732618" cy="4524315"/>
          </a:xfrm>
          <a:prstGeom prst="rect">
            <a:avLst/>
          </a:prstGeom>
        </p:spPr>
        <p:txBody>
          <a:bodyPr wrap="square">
            <a:spAutoFit/>
          </a:bodyPr>
          <a:lstStyle/>
          <a:p>
            <a:r>
              <a:rPr lang="zh-CN" altLang="en-US" dirty="0"/>
              <a:t>深入分析</a:t>
            </a:r>
            <a:endParaRPr lang="en-US" altLang="zh-CN" dirty="0"/>
          </a:p>
          <a:p>
            <a:endParaRPr lang="zh-CN" altLang="en-US" dirty="0"/>
          </a:p>
          <a:p>
            <a:r>
              <a:rPr lang="zh-CN" altLang="en-US" b="1" dirty="0"/>
              <a:t>聚类</a:t>
            </a:r>
            <a:r>
              <a:rPr lang="en-US" altLang="zh-CN" b="1" dirty="0"/>
              <a:t>0</a:t>
            </a:r>
            <a:r>
              <a:rPr lang="zh-CN" altLang="en-US" b="1" dirty="0"/>
              <a:t>：</a:t>
            </a:r>
            <a:r>
              <a:rPr lang="zh-CN" altLang="en-US" dirty="0"/>
              <a:t>该广告渠道各方面表现均比较一般，因此需要业务部门重点考虑其投放的实际价值。</a:t>
            </a:r>
          </a:p>
          <a:p>
            <a:r>
              <a:rPr lang="zh-CN" altLang="en-US" b="1" dirty="0"/>
              <a:t>聚类</a:t>
            </a:r>
            <a:r>
              <a:rPr lang="en-US" altLang="zh-CN" b="1" dirty="0"/>
              <a:t>1</a:t>
            </a:r>
            <a:r>
              <a:rPr lang="zh-CN" altLang="en-US" dirty="0"/>
              <a:t>：这类广告渠道的短板是日均</a:t>
            </a:r>
            <a:r>
              <a:rPr lang="en-US" altLang="zh-CN" dirty="0" err="1"/>
              <a:t>uv</a:t>
            </a:r>
            <a:r>
              <a:rPr lang="zh-CN" altLang="en-US" dirty="0"/>
              <a:t>和平均注册率，因此该类媒体无法为企业带来大量的流量以及新用户。这类广告的特质适合用户转化，尤其是有关订单转化的提升。</a:t>
            </a:r>
          </a:p>
          <a:p>
            <a:r>
              <a:rPr lang="zh-CN" altLang="en-US" b="1" dirty="0"/>
              <a:t>聚类</a:t>
            </a:r>
            <a:r>
              <a:rPr lang="en-US" altLang="zh-CN" b="1" dirty="0"/>
              <a:t>2</a:t>
            </a:r>
            <a:r>
              <a:rPr lang="zh-CN" altLang="en-US" dirty="0"/>
              <a:t>：这类广告渠道跟聚类</a:t>
            </a:r>
            <a:r>
              <a:rPr lang="en-US" altLang="zh-CN" dirty="0"/>
              <a:t>1</a:t>
            </a:r>
            <a:r>
              <a:rPr lang="zh-CN" altLang="en-US" dirty="0"/>
              <a:t>的特征非常类似，也适合做订单转换的提升，并且由于其实际效果更好，因此效果会更加明显。</a:t>
            </a:r>
          </a:p>
          <a:p>
            <a:r>
              <a:rPr lang="zh-CN" altLang="en-US" b="1" dirty="0"/>
              <a:t>聚类</a:t>
            </a:r>
            <a:r>
              <a:rPr lang="en-US" altLang="zh-CN" b="1" dirty="0"/>
              <a:t>3</a:t>
            </a:r>
            <a:r>
              <a:rPr lang="zh-CN" altLang="en-US" dirty="0"/>
              <a:t>：这类渠道更符合广告本身“广而告之“的基础诉求，因此适合在大规模广告宣传和引流时使用，尤其对于新用户的注册转化上的效果非常明显，也适合“拉新”使用。</a:t>
            </a:r>
          </a:p>
        </p:txBody>
      </p:sp>
    </p:spTree>
    <p:extLst>
      <p:ext uri="{BB962C8B-B14F-4D97-AF65-F5344CB8AC3E}">
        <p14:creationId xmlns:p14="http://schemas.microsoft.com/office/powerpoint/2010/main" val="37211334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b="1" dirty="0"/>
              <a:t>案例应用</a:t>
            </a:r>
            <a:r>
              <a:rPr lang="en-US" altLang="zh-CN" sz="2000" b="1" dirty="0"/>
              <a:t>:</a:t>
            </a:r>
            <a:endParaRPr lang="zh-CN" altLang="zh-CN" sz="2000" b="1" dirty="0">
              <a:latin typeface="宋体" panose="02010600030101010101" pitchFamily="2" charset="-122"/>
            </a:endParaRPr>
          </a:p>
        </p:txBody>
      </p:sp>
      <p:sp>
        <p:nvSpPr>
          <p:cNvPr id="3" name="矩形 2">
            <a:extLst>
              <a:ext uri="{FF2B5EF4-FFF2-40B4-BE49-F238E27FC236}">
                <a16:creationId xmlns:a16="http://schemas.microsoft.com/office/drawing/2014/main" id="{581C002D-4D5E-4558-A1B8-2EF759B7CCFC}"/>
              </a:ext>
            </a:extLst>
          </p:cNvPr>
          <p:cNvSpPr/>
          <p:nvPr/>
        </p:nvSpPr>
        <p:spPr>
          <a:xfrm>
            <a:off x="551383" y="1861365"/>
            <a:ext cx="11089233" cy="4247317"/>
          </a:xfrm>
          <a:prstGeom prst="rect">
            <a:avLst/>
          </a:prstGeom>
        </p:spPr>
        <p:txBody>
          <a:bodyPr wrap="square">
            <a:spAutoFit/>
          </a:bodyPr>
          <a:lstStyle/>
          <a:p>
            <a:r>
              <a:rPr lang="zh-CN" altLang="en-US" dirty="0"/>
              <a:t>对于以上四类广告媒体，需要针对其不同的特征做针对性的运营应用：</a:t>
            </a:r>
            <a:endParaRPr lang="en-US" altLang="zh-CN" dirty="0"/>
          </a:p>
          <a:p>
            <a:endParaRPr lang="en-US" altLang="zh-CN" dirty="0"/>
          </a:p>
          <a:p>
            <a:r>
              <a:rPr lang="zh-CN" altLang="en-US" dirty="0"/>
              <a:t>对于聚类</a:t>
            </a:r>
            <a:r>
              <a:rPr lang="en-US" altLang="zh-CN" dirty="0"/>
              <a:t>0</a:t>
            </a:r>
            <a:r>
              <a:rPr lang="zh-CN" altLang="en-US" dirty="0"/>
              <a:t>的广告媒体，在资金不足或优化广告结构时，重点考虑其取舍问题；</a:t>
            </a:r>
            <a:endParaRPr lang="en-US" altLang="zh-CN" dirty="0"/>
          </a:p>
          <a:p>
            <a:endParaRPr lang="zh-CN" altLang="en-US" dirty="0"/>
          </a:p>
          <a:p>
            <a:r>
              <a:rPr lang="zh-CN" altLang="en-US" dirty="0"/>
              <a:t>对于聚类</a:t>
            </a:r>
            <a:r>
              <a:rPr lang="en-US" altLang="zh-CN" dirty="0"/>
              <a:t>1</a:t>
            </a:r>
            <a:r>
              <a:rPr lang="zh-CN" altLang="en-US" dirty="0"/>
              <a:t>和聚类</a:t>
            </a:r>
            <a:r>
              <a:rPr lang="en-US" altLang="zh-CN" dirty="0"/>
              <a:t>2</a:t>
            </a:r>
            <a:r>
              <a:rPr lang="zh-CN" altLang="en-US" dirty="0"/>
              <a:t>的广告媒体，优化应用的方向有两个：</a:t>
            </a:r>
          </a:p>
          <a:p>
            <a:endParaRPr lang="en-US" altLang="zh-CN" dirty="0"/>
          </a:p>
          <a:p>
            <a:pPr marL="285750" indent="-285750">
              <a:buFont typeface="Wingdings" panose="05000000000000000000" pitchFamily="2" charset="2"/>
              <a:buChar char="l"/>
            </a:pPr>
            <a:r>
              <a:rPr lang="zh-CN" altLang="en-US" dirty="0"/>
              <a:t>一是增加对于注册转化效果的优化效应，重点从人群匹配、注册引导、注册激励等方面加强运营。在该过程中，打折、直降等优惠宣传点可以重点突出，广告素材本身以较大中等广告为主，例如</a:t>
            </a:r>
            <a:r>
              <a:rPr lang="en-US" altLang="zh-CN" dirty="0"/>
              <a:t>900x120.</a:t>
            </a:r>
          </a:p>
          <a:p>
            <a:pPr marL="285750" indent="-285750">
              <a:buFont typeface="Wingdings" panose="05000000000000000000" pitchFamily="2" charset="2"/>
              <a:buChar char="l"/>
            </a:pPr>
            <a:r>
              <a:rPr lang="zh-CN" altLang="en-US" dirty="0"/>
              <a:t>二是对于整体广告效果的支撑价值。考虑到其流量规模的局限性，这类渠道更加适合在广告结构中作为一类具有流量质量支撑价值的角色，可以用来提升全局广告的订单质量效果，因此是一类非常关键的质量渠道。尤其是聚类</a:t>
            </a:r>
            <a:r>
              <a:rPr lang="en-US" altLang="zh-CN" dirty="0"/>
              <a:t>2</a:t>
            </a:r>
            <a:r>
              <a:rPr lang="zh-CN" altLang="en-US" dirty="0"/>
              <a:t>的广告媒体其质量指标表现非常优异，应该优先考虑投放组合。</a:t>
            </a:r>
            <a:br>
              <a:rPr lang="zh-CN" altLang="en-US" dirty="0"/>
            </a:br>
            <a:endParaRPr lang="zh-CN" altLang="en-US" dirty="0"/>
          </a:p>
          <a:p>
            <a:r>
              <a:rPr lang="zh-CN" altLang="en-US" dirty="0"/>
              <a:t>对于聚类</a:t>
            </a:r>
            <a:r>
              <a:rPr lang="en-US" altLang="zh-CN" dirty="0"/>
              <a:t>3</a:t>
            </a:r>
            <a:r>
              <a:rPr lang="zh-CN" altLang="en-US" dirty="0"/>
              <a:t>的广告媒体，其可以作为在每次大型促销活动时引流的骨干，因为这更符合本身在全部推给媒体中的角色定位。对于这类媒体的单位流量成本需要重点关注，实际投放过程中可以满减为促销点、通过较大尺寸（如</a:t>
            </a:r>
            <a:r>
              <a:rPr lang="en-US" altLang="zh-CN" dirty="0"/>
              <a:t>308*338</a:t>
            </a:r>
            <a:r>
              <a:rPr lang="zh-CN" altLang="en-US" dirty="0"/>
              <a:t>）的广告类型做引导流量点击。</a:t>
            </a:r>
          </a:p>
        </p:txBody>
      </p:sp>
    </p:spTree>
    <p:extLst>
      <p:ext uri="{BB962C8B-B14F-4D97-AF65-F5344CB8AC3E}">
        <p14:creationId xmlns:p14="http://schemas.microsoft.com/office/powerpoint/2010/main" val="21346069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pPr marL="342900" indent="-342900">
              <a:buFont typeface="+mj-lt"/>
              <a:buAutoNum type="arabicPeriod"/>
            </a:pPr>
            <a:r>
              <a:rPr lang="zh-CN" altLang="en-US" b="1" dirty="0"/>
              <a:t>衡量距离的方法（</a:t>
            </a:r>
            <a:r>
              <a:rPr lang="en-US" altLang="zh-CN" b="1" dirty="0"/>
              <a:t>distance measurement</a:t>
            </a:r>
            <a:r>
              <a:rPr lang="zh-CN" altLang="en-US" b="1" dirty="0"/>
              <a:t>）</a:t>
            </a:r>
            <a:endParaRPr lang="en-US" altLang="zh-CN" b="1" dirty="0"/>
          </a:p>
          <a:p>
            <a:endParaRPr lang="en-US" altLang="zh-CN" b="1" dirty="0"/>
          </a:p>
          <a:p>
            <a:r>
              <a:rPr lang="zh-CN" altLang="en-US" dirty="0"/>
              <a:t> 计算数据之间距离的方法一般是根据数据的类型来选择的，数据的类型大概有数值变量，二元变量，类别变量，有序变量。</a:t>
            </a:r>
            <a:endParaRPr lang="en-US" altLang="zh-CN" dirty="0"/>
          </a:p>
          <a:p>
            <a:endParaRPr lang="en-US" altLang="zh-CN" dirty="0"/>
          </a:p>
          <a:p>
            <a:r>
              <a:rPr lang="zh-CN" altLang="en-US" b="1" dirty="0"/>
              <a:t>数值变量（</a:t>
            </a:r>
            <a:r>
              <a:rPr lang="en-US" altLang="zh-CN" b="1" dirty="0"/>
              <a:t>numerical</a:t>
            </a:r>
            <a:r>
              <a:rPr lang="zh-CN" altLang="en-US" b="1" dirty="0"/>
              <a:t>）</a:t>
            </a:r>
            <a:endParaRPr lang="en-US" altLang="zh-CN" b="1" dirty="0"/>
          </a:p>
        </p:txBody>
      </p:sp>
      <p:pic>
        <p:nvPicPr>
          <p:cNvPr id="3" name="图片 2">
            <a:extLst>
              <a:ext uri="{FF2B5EF4-FFF2-40B4-BE49-F238E27FC236}">
                <a16:creationId xmlns:a16="http://schemas.microsoft.com/office/drawing/2014/main" id="{AC2EB352-9932-480F-AE9B-11D1D5E2B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2881108"/>
            <a:ext cx="6744641" cy="1952898"/>
          </a:xfrm>
          <a:prstGeom prst="rect">
            <a:avLst/>
          </a:prstGeom>
        </p:spPr>
      </p:pic>
      <p:sp>
        <p:nvSpPr>
          <p:cNvPr id="5" name="矩形 4">
            <a:extLst>
              <a:ext uri="{FF2B5EF4-FFF2-40B4-BE49-F238E27FC236}">
                <a16:creationId xmlns:a16="http://schemas.microsoft.com/office/drawing/2014/main" id="{F718B54B-E79A-4A9A-B4F5-5F85226E8B07}"/>
              </a:ext>
            </a:extLst>
          </p:cNvPr>
          <p:cNvSpPr/>
          <p:nvPr/>
        </p:nvSpPr>
        <p:spPr>
          <a:xfrm>
            <a:off x="7320136" y="2881108"/>
            <a:ext cx="4655840" cy="1754326"/>
          </a:xfrm>
          <a:prstGeom prst="rect">
            <a:avLst/>
          </a:prstGeom>
        </p:spPr>
        <p:txBody>
          <a:bodyPr wrap="square">
            <a:spAutoFit/>
          </a:bodyPr>
          <a:lstStyle/>
          <a:p>
            <a:r>
              <a:rPr lang="zh-CN" altLang="en-US" dirty="0">
                <a:solidFill>
                  <a:srgbClr val="121212"/>
                </a:solidFill>
              </a:rPr>
              <a:t>但是左边公式计算的距离有个缺点就是每个变量</a:t>
            </a:r>
            <a:r>
              <a:rPr lang="en-US" altLang="zh-CN" dirty="0">
                <a:solidFill>
                  <a:srgbClr val="121212"/>
                </a:solidFill>
              </a:rPr>
              <a:t>x1,x2...</a:t>
            </a:r>
            <a:r>
              <a:rPr lang="zh-CN" altLang="en-US" dirty="0">
                <a:solidFill>
                  <a:srgbClr val="121212"/>
                </a:solidFill>
              </a:rPr>
              <a:t>的重要性都是相同的，但是实际上有的变量更重要，有的没那么重要，这时候在计算距离就引进了权重（就好比衡量一个人和另外一个人学习成绩差异的时候，语数外的成绩明显要比美术音乐的成绩更重要）</a:t>
            </a:r>
            <a:endParaRPr lang="zh-CN" altLang="en-US" dirty="0"/>
          </a:p>
        </p:txBody>
      </p:sp>
      <p:pic>
        <p:nvPicPr>
          <p:cNvPr id="10" name="图片 9">
            <a:extLst>
              <a:ext uri="{FF2B5EF4-FFF2-40B4-BE49-F238E27FC236}">
                <a16:creationId xmlns:a16="http://schemas.microsoft.com/office/drawing/2014/main" id="{892E1CB4-A21F-4F3C-881D-7FA0F5E5A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0" y="4771018"/>
            <a:ext cx="6058746" cy="828791"/>
          </a:xfrm>
          <a:prstGeom prst="rect">
            <a:avLst/>
          </a:prstGeom>
        </p:spPr>
      </p:pic>
      <p:sp>
        <p:nvSpPr>
          <p:cNvPr id="11" name="矩形 10">
            <a:extLst>
              <a:ext uri="{FF2B5EF4-FFF2-40B4-BE49-F238E27FC236}">
                <a16:creationId xmlns:a16="http://schemas.microsoft.com/office/drawing/2014/main" id="{BEF772D1-C9AA-4EED-BB20-F324F8B75EA5}"/>
              </a:ext>
            </a:extLst>
          </p:cNvPr>
          <p:cNvSpPr/>
          <p:nvPr/>
        </p:nvSpPr>
        <p:spPr>
          <a:xfrm>
            <a:off x="479513" y="5602014"/>
            <a:ext cx="11496463" cy="923330"/>
          </a:xfrm>
          <a:prstGeom prst="rect">
            <a:avLst/>
          </a:prstGeom>
        </p:spPr>
        <p:txBody>
          <a:bodyPr wrap="square">
            <a:spAutoFit/>
          </a:bodyPr>
          <a:lstStyle/>
          <a:p>
            <a:r>
              <a:rPr lang="zh-CN" altLang="en-US" dirty="0">
                <a:solidFill>
                  <a:srgbClr val="121212"/>
                </a:solidFill>
              </a:rPr>
              <a:t>以上就是针对数值型数据计算距离的几种方法，但是我们知道数据的不同变量很多时候标度是不一样的，比如</a:t>
            </a:r>
            <a:r>
              <a:rPr lang="en-US" altLang="zh-CN" dirty="0">
                <a:solidFill>
                  <a:srgbClr val="121212"/>
                </a:solidFill>
              </a:rPr>
              <a:t>x1</a:t>
            </a:r>
            <a:r>
              <a:rPr lang="zh-CN" altLang="en-US" dirty="0">
                <a:solidFill>
                  <a:srgbClr val="121212"/>
                </a:solidFill>
              </a:rPr>
              <a:t>是（</a:t>
            </a:r>
            <a:r>
              <a:rPr lang="en-US" altLang="zh-CN" dirty="0">
                <a:solidFill>
                  <a:srgbClr val="121212"/>
                </a:solidFill>
              </a:rPr>
              <a:t>2000</a:t>
            </a:r>
            <a:r>
              <a:rPr lang="zh-CN" altLang="en-US" dirty="0">
                <a:solidFill>
                  <a:srgbClr val="121212"/>
                </a:solidFill>
              </a:rPr>
              <a:t>，</a:t>
            </a:r>
            <a:r>
              <a:rPr lang="en-US" altLang="zh-CN" dirty="0">
                <a:solidFill>
                  <a:srgbClr val="121212"/>
                </a:solidFill>
              </a:rPr>
              <a:t>3000</a:t>
            </a:r>
            <a:r>
              <a:rPr lang="zh-CN" altLang="en-US" dirty="0">
                <a:solidFill>
                  <a:srgbClr val="121212"/>
                </a:solidFill>
              </a:rPr>
              <a:t>）之间的变量，</a:t>
            </a:r>
            <a:r>
              <a:rPr lang="en-US" altLang="zh-CN" dirty="0">
                <a:solidFill>
                  <a:srgbClr val="121212"/>
                </a:solidFill>
              </a:rPr>
              <a:t>x2</a:t>
            </a:r>
            <a:r>
              <a:rPr lang="zh-CN" altLang="en-US" dirty="0">
                <a:solidFill>
                  <a:srgbClr val="121212"/>
                </a:solidFill>
              </a:rPr>
              <a:t>是（</a:t>
            </a:r>
            <a:r>
              <a:rPr lang="en-US" altLang="zh-CN" dirty="0">
                <a:solidFill>
                  <a:srgbClr val="121212"/>
                </a:solidFill>
              </a:rPr>
              <a:t>10-20</a:t>
            </a:r>
            <a:r>
              <a:rPr lang="zh-CN" altLang="en-US" dirty="0">
                <a:solidFill>
                  <a:srgbClr val="121212"/>
                </a:solidFill>
              </a:rPr>
              <a:t>）之间的变量，所以我们要对数据进行标准化，一般情况下我们都是对数据进行</a:t>
            </a:r>
            <a:r>
              <a:rPr lang="en-US" altLang="zh-CN" dirty="0">
                <a:solidFill>
                  <a:srgbClr val="121212"/>
                </a:solidFill>
              </a:rPr>
              <a:t>Z-score</a:t>
            </a:r>
            <a:r>
              <a:rPr lang="zh-CN" altLang="en-US" dirty="0">
                <a:solidFill>
                  <a:srgbClr val="121212"/>
                </a:solidFill>
              </a:rPr>
              <a:t>标准化： </a:t>
            </a:r>
            <a:endParaRPr lang="zh-CN" altLang="en-US" dirty="0"/>
          </a:p>
        </p:txBody>
      </p:sp>
      <p:pic>
        <p:nvPicPr>
          <p:cNvPr id="14" name="图片 13">
            <a:extLst>
              <a:ext uri="{FF2B5EF4-FFF2-40B4-BE49-F238E27FC236}">
                <a16:creationId xmlns:a16="http://schemas.microsoft.com/office/drawing/2014/main" id="{2F65F802-A7D4-44F2-8950-15947367B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5680" y="6239554"/>
            <a:ext cx="1848108" cy="571580"/>
          </a:xfrm>
          <a:prstGeom prst="rect">
            <a:avLst/>
          </a:prstGeom>
        </p:spPr>
      </p:pic>
    </p:spTree>
    <p:extLst>
      <p:ext uri="{BB962C8B-B14F-4D97-AF65-F5344CB8AC3E}">
        <p14:creationId xmlns:p14="http://schemas.microsoft.com/office/powerpoint/2010/main" val="17423090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4247317"/>
          </a:xfrm>
          <a:prstGeom prst="rect">
            <a:avLst/>
          </a:prstGeom>
          <a:noFill/>
        </p:spPr>
        <p:txBody>
          <a:bodyPr wrap="square" rtlCol="0">
            <a:spAutoFit/>
          </a:bodyPr>
          <a:lstStyle/>
          <a:p>
            <a:r>
              <a:rPr lang="en-US" altLang="zh-CN" dirty="0">
                <a:solidFill>
                  <a:srgbClr val="121212"/>
                </a:solidFill>
              </a:rPr>
              <a:t>Z-score</a:t>
            </a:r>
            <a:r>
              <a:rPr lang="zh-CN" altLang="en-US" dirty="0">
                <a:solidFill>
                  <a:srgbClr val="121212"/>
                </a:solidFill>
              </a:rPr>
              <a:t>标准化</a:t>
            </a:r>
            <a:r>
              <a:rPr lang="zh-CN" altLang="en-US" b="1" dirty="0">
                <a:solidFill>
                  <a:srgbClr val="121212"/>
                </a:solidFill>
              </a:rPr>
              <a:t>：</a:t>
            </a:r>
            <a:endParaRPr lang="en-US" altLang="zh-CN" b="1" dirty="0">
              <a:solidFill>
                <a:srgbClr val="121212"/>
              </a:solidFill>
            </a:endParaRPr>
          </a:p>
          <a:p>
            <a:endParaRPr lang="en-US" altLang="zh-CN" b="1" dirty="0">
              <a:solidFill>
                <a:srgbClr val="121212"/>
              </a:solidFill>
            </a:endParaRPr>
          </a:p>
          <a:p>
            <a:r>
              <a:rPr lang="zh-CN" altLang="en-US" dirty="0"/>
              <a:t>由于不同维度上的数据量级不在一个水平上，但是要进行一起分析，所以就有了数据标准化。</a:t>
            </a:r>
          </a:p>
          <a:p>
            <a:r>
              <a:rPr lang="en-US" altLang="zh-CN" dirty="0"/>
              <a:t>Z-Score</a:t>
            </a:r>
            <a:r>
              <a:rPr lang="zh-CN" altLang="en-US" dirty="0"/>
              <a:t>的主要目的就是将不同量级的数据统一转化为同一个量级，统一用计算出的</a:t>
            </a:r>
            <a:r>
              <a:rPr lang="en-US" altLang="zh-CN" dirty="0"/>
              <a:t>Z-Score</a:t>
            </a:r>
            <a:r>
              <a:rPr lang="zh-CN" altLang="en-US" dirty="0"/>
              <a:t>值衡量，以保证数据之间的可比性。</a:t>
            </a:r>
            <a:br>
              <a:rPr lang="zh-CN" altLang="en-US" dirty="0"/>
            </a:br>
            <a:r>
              <a:rPr lang="zh-CN" altLang="en-US" dirty="0"/>
              <a:t>所以是将每一个特征进行标准化。</a:t>
            </a:r>
          </a:p>
          <a:p>
            <a:r>
              <a:rPr lang="zh-CN" altLang="en-US" dirty="0"/>
              <a:t>在对数据进行</a:t>
            </a:r>
            <a:r>
              <a:rPr lang="en-US" altLang="zh-CN" dirty="0"/>
              <a:t>Z-Score</a:t>
            </a:r>
            <a:r>
              <a:rPr lang="zh-CN" altLang="en-US" dirty="0"/>
              <a:t>标准化之前，我们需要得到如下信息：</a:t>
            </a:r>
          </a:p>
          <a:p>
            <a:r>
              <a:rPr lang="en-US" altLang="zh-CN" dirty="0"/>
              <a:t>1</a:t>
            </a:r>
            <a:r>
              <a:rPr lang="zh-CN" altLang="en-US" dirty="0"/>
              <a:t>）总体数据的均值（</a:t>
            </a:r>
            <a:r>
              <a:rPr lang="el-GR" altLang="zh-CN" dirty="0"/>
              <a:t>μ</a:t>
            </a:r>
            <a:r>
              <a:rPr lang="zh-CN" altLang="el-GR" dirty="0"/>
              <a:t>）</a:t>
            </a:r>
          </a:p>
          <a:p>
            <a:r>
              <a:rPr lang="el-GR" altLang="zh-CN" dirty="0"/>
              <a:t>2</a:t>
            </a:r>
            <a:r>
              <a:rPr lang="zh-CN" altLang="el-GR" dirty="0"/>
              <a:t>）</a:t>
            </a:r>
            <a:r>
              <a:rPr lang="zh-CN" altLang="en-US" dirty="0"/>
              <a:t>总体数据的标准差（</a:t>
            </a:r>
            <a:r>
              <a:rPr lang="el-GR" altLang="zh-CN" dirty="0"/>
              <a:t>σ</a:t>
            </a:r>
            <a:r>
              <a:rPr lang="zh-CN" altLang="el-GR" dirty="0"/>
              <a:t>）</a:t>
            </a:r>
          </a:p>
          <a:p>
            <a:r>
              <a:rPr lang="el-GR" altLang="zh-CN" dirty="0"/>
              <a:t>3</a:t>
            </a:r>
            <a:r>
              <a:rPr lang="zh-CN" altLang="el-GR" dirty="0"/>
              <a:t>）</a:t>
            </a:r>
            <a:r>
              <a:rPr lang="zh-CN" altLang="en-US" dirty="0"/>
              <a:t>个体的观测值（</a:t>
            </a:r>
            <a:r>
              <a:rPr lang="en-US" altLang="zh-CN" dirty="0"/>
              <a:t>x</a:t>
            </a:r>
            <a:r>
              <a:rPr lang="zh-CN" altLang="en-US" dirty="0"/>
              <a:t>）</a:t>
            </a:r>
          </a:p>
          <a:p>
            <a:r>
              <a:rPr lang="zh-CN" altLang="en-US" dirty="0"/>
              <a:t>过将以上三个值代入</a:t>
            </a:r>
            <a:r>
              <a:rPr lang="en-US" altLang="zh-CN" dirty="0"/>
              <a:t>Z-Score</a:t>
            </a:r>
            <a:r>
              <a:rPr lang="zh-CN" altLang="en-US" dirty="0"/>
              <a:t>的公式，即：  </a:t>
            </a:r>
            <a:r>
              <a:rPr lang="en-US" altLang="zh-CN" dirty="0"/>
              <a:t>(x-</a:t>
            </a:r>
            <a:r>
              <a:rPr lang="el-GR" altLang="zh-CN" dirty="0"/>
              <a:t> μ</a:t>
            </a:r>
            <a:r>
              <a:rPr lang="en-US" altLang="zh-CN" dirty="0"/>
              <a:t>)/</a:t>
            </a:r>
            <a:r>
              <a:rPr lang="el-GR" altLang="zh-CN" dirty="0"/>
              <a:t> σ</a:t>
            </a:r>
            <a:endParaRPr lang="zh-CN" altLang="en-US" dirty="0"/>
          </a:p>
          <a:p>
            <a:endParaRPr lang="en-US" altLang="zh-CN" b="1" dirty="0"/>
          </a:p>
          <a:p>
            <a:r>
              <a:rPr lang="zh-CN" altLang="en-US" dirty="0"/>
              <a:t>简单来说：此公式中的均值（</a:t>
            </a:r>
            <a:r>
              <a:rPr lang="en-US" altLang="zh-CN" dirty="0"/>
              <a:t>μ</a:t>
            </a:r>
            <a:r>
              <a:rPr lang="zh-CN" altLang="en-US" dirty="0"/>
              <a:t>）和标准差（</a:t>
            </a:r>
            <a:r>
              <a:rPr lang="en-US" altLang="zh-CN" dirty="0"/>
              <a:t>σ</a:t>
            </a:r>
            <a:r>
              <a:rPr lang="zh-CN" altLang="en-US" dirty="0"/>
              <a:t>）都是使用全部样本计算出来的唯一结果。而个体的观测值（</a:t>
            </a:r>
            <a:r>
              <a:rPr lang="en-US" altLang="zh-CN" dirty="0"/>
              <a:t>x</a:t>
            </a:r>
            <a:r>
              <a:rPr lang="zh-CN" altLang="en-US" dirty="0"/>
              <a:t>）是对应样本中的全部样本值，这样就确保了标准化之前和之后的数据样本数量是不变的。</a:t>
            </a:r>
            <a:endParaRPr lang="en-US" altLang="zh-CN" b="1" dirty="0"/>
          </a:p>
          <a:p>
            <a:endParaRPr lang="en-US" altLang="zh-CN" b="1" dirty="0"/>
          </a:p>
        </p:txBody>
      </p:sp>
    </p:spTree>
    <p:extLst>
      <p:ext uri="{BB962C8B-B14F-4D97-AF65-F5344CB8AC3E}">
        <p14:creationId xmlns:p14="http://schemas.microsoft.com/office/powerpoint/2010/main" val="32439770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zh-CN" altLang="en-US" b="1" dirty="0"/>
              <a:t>二元变量</a:t>
            </a:r>
            <a:endParaRPr lang="en-US" altLang="zh-CN" b="1" dirty="0"/>
          </a:p>
          <a:p>
            <a:endParaRPr lang="en-US" altLang="zh-CN" b="1" dirty="0"/>
          </a:p>
          <a:p>
            <a:r>
              <a:rPr lang="zh-CN" altLang="en-US" dirty="0"/>
              <a:t>二元变量又分为对称二元变量和不对称二元变量。对称二元变量是指两个状态有相同的权重，比如性别，男性和女性就是对称二元变量。不对称二元变量时指两个状态的输出不是同样重要的，比如艾滋病阴性和阳性，阳性出现的几率更小，二元变量一般用列联表</a:t>
            </a:r>
            <a:r>
              <a:rPr lang="en-US" altLang="zh-CN" dirty="0"/>
              <a:t>(contingency </a:t>
            </a:r>
            <a:r>
              <a:rPr lang="en-US" altLang="zh-CN" dirty="0" err="1"/>
              <a:t>tabel</a:t>
            </a:r>
            <a:r>
              <a:rPr lang="en-US" altLang="zh-CN" dirty="0"/>
              <a:t>)</a:t>
            </a:r>
            <a:r>
              <a:rPr lang="zh-CN" altLang="en-US" dirty="0"/>
              <a:t>来计算距离。</a:t>
            </a:r>
            <a:endParaRPr lang="en-US" altLang="zh-CN" b="1" dirty="0"/>
          </a:p>
        </p:txBody>
      </p:sp>
      <p:sp>
        <p:nvSpPr>
          <p:cNvPr id="15" name="矩形 14">
            <a:extLst>
              <a:ext uri="{FF2B5EF4-FFF2-40B4-BE49-F238E27FC236}">
                <a16:creationId xmlns:a16="http://schemas.microsoft.com/office/drawing/2014/main" id="{69357F08-6120-42F0-AAF5-77B829F7BE3C}"/>
              </a:ext>
            </a:extLst>
          </p:cNvPr>
          <p:cNvSpPr/>
          <p:nvPr/>
        </p:nvSpPr>
        <p:spPr>
          <a:xfrm>
            <a:off x="479376" y="2782669"/>
            <a:ext cx="10513168" cy="369332"/>
          </a:xfrm>
          <a:prstGeom prst="rect">
            <a:avLst/>
          </a:prstGeom>
        </p:spPr>
        <p:txBody>
          <a:bodyPr wrap="square">
            <a:spAutoFit/>
          </a:bodyPr>
          <a:lstStyle/>
          <a:p>
            <a:r>
              <a:rPr lang="zh-CN" altLang="en-US" dirty="0">
                <a:solidFill>
                  <a:srgbClr val="121212"/>
                </a:solidFill>
              </a:rPr>
              <a:t>我们有三个同学，他们有不同的特征，我们想衡量他们哪一对特征是更接近的</a:t>
            </a:r>
            <a:endParaRPr lang="zh-CN" altLang="en-US" dirty="0"/>
          </a:p>
        </p:txBody>
      </p:sp>
      <p:pic>
        <p:nvPicPr>
          <p:cNvPr id="17" name="图片 16">
            <a:extLst>
              <a:ext uri="{FF2B5EF4-FFF2-40B4-BE49-F238E27FC236}">
                <a16:creationId xmlns:a16="http://schemas.microsoft.com/office/drawing/2014/main" id="{5750307D-9965-4B5A-B233-BB1BFDCE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3251661"/>
            <a:ext cx="6269963" cy="1113443"/>
          </a:xfrm>
          <a:prstGeom prst="rect">
            <a:avLst/>
          </a:prstGeom>
        </p:spPr>
      </p:pic>
      <p:sp>
        <p:nvSpPr>
          <p:cNvPr id="18" name="矩形 17">
            <a:extLst>
              <a:ext uri="{FF2B5EF4-FFF2-40B4-BE49-F238E27FC236}">
                <a16:creationId xmlns:a16="http://schemas.microsoft.com/office/drawing/2014/main" id="{E2B22992-206B-40FD-ADE4-95EE3215E748}"/>
              </a:ext>
            </a:extLst>
          </p:cNvPr>
          <p:cNvSpPr/>
          <p:nvPr/>
        </p:nvSpPr>
        <p:spPr>
          <a:xfrm>
            <a:off x="479376" y="4464764"/>
            <a:ext cx="8115490" cy="369332"/>
          </a:xfrm>
          <a:prstGeom prst="rect">
            <a:avLst/>
          </a:prstGeom>
        </p:spPr>
        <p:txBody>
          <a:bodyPr wrap="square">
            <a:spAutoFit/>
          </a:bodyPr>
          <a:lstStyle/>
          <a:p>
            <a:r>
              <a:rPr lang="zh-CN" altLang="en-US" dirty="0">
                <a:solidFill>
                  <a:srgbClr val="121212"/>
                </a:solidFill>
              </a:rPr>
              <a:t>我们首先将变量用</a:t>
            </a:r>
            <a:r>
              <a:rPr lang="en-US" altLang="zh-CN" dirty="0">
                <a:solidFill>
                  <a:srgbClr val="121212"/>
                </a:solidFill>
              </a:rPr>
              <a:t>0</a:t>
            </a:r>
            <a:r>
              <a:rPr lang="zh-CN" altLang="en-US" dirty="0">
                <a:solidFill>
                  <a:srgbClr val="121212"/>
                </a:solidFill>
              </a:rPr>
              <a:t>，</a:t>
            </a:r>
            <a:r>
              <a:rPr lang="en-US" altLang="zh-CN" dirty="0">
                <a:solidFill>
                  <a:srgbClr val="121212"/>
                </a:solidFill>
              </a:rPr>
              <a:t>1</a:t>
            </a:r>
            <a:r>
              <a:rPr lang="zh-CN" altLang="en-US" dirty="0">
                <a:solidFill>
                  <a:srgbClr val="121212"/>
                </a:solidFill>
              </a:rPr>
              <a:t>表示，这里我们只用到不对称二元变量来计算距离：</a:t>
            </a:r>
            <a:endParaRPr lang="zh-CN" altLang="en-US" dirty="0"/>
          </a:p>
        </p:txBody>
      </p:sp>
      <p:pic>
        <p:nvPicPr>
          <p:cNvPr id="20" name="图片 19">
            <a:extLst>
              <a:ext uri="{FF2B5EF4-FFF2-40B4-BE49-F238E27FC236}">
                <a16:creationId xmlns:a16="http://schemas.microsoft.com/office/drawing/2014/main" id="{8AF2F80D-12C4-4082-91E4-977013311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8" y="4892544"/>
            <a:ext cx="6240782" cy="1244496"/>
          </a:xfrm>
          <a:prstGeom prst="rect">
            <a:avLst/>
          </a:prstGeom>
        </p:spPr>
      </p:pic>
    </p:spTree>
    <p:extLst>
      <p:ext uri="{BB962C8B-B14F-4D97-AF65-F5344CB8AC3E}">
        <p14:creationId xmlns:p14="http://schemas.microsoft.com/office/powerpoint/2010/main" val="22219358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7704856" cy="1200329"/>
          </a:xfrm>
          <a:prstGeom prst="rect">
            <a:avLst/>
          </a:prstGeom>
          <a:noFill/>
        </p:spPr>
        <p:txBody>
          <a:bodyPr wrap="square" rtlCol="0">
            <a:spAutoFit/>
          </a:bodyPr>
          <a:lstStyle/>
          <a:p>
            <a:r>
              <a:rPr lang="zh-CN" altLang="en-US" dirty="0"/>
              <a:t>建立列联表</a:t>
            </a:r>
            <a:r>
              <a:rPr lang="en-US" altLang="zh-CN" dirty="0"/>
              <a:t>(contingency </a:t>
            </a:r>
            <a:r>
              <a:rPr lang="en-US" altLang="zh-CN" dirty="0" err="1"/>
              <a:t>tabel</a:t>
            </a:r>
            <a:r>
              <a:rPr lang="en-US" altLang="zh-CN" dirty="0"/>
              <a:t>)</a:t>
            </a:r>
          </a:p>
          <a:p>
            <a:endParaRPr lang="en-US" altLang="zh-CN" b="1" dirty="0"/>
          </a:p>
          <a:p>
            <a:r>
              <a:rPr lang="zh-CN" altLang="en-US" dirty="0"/>
              <a:t>建立了</a:t>
            </a:r>
            <a:r>
              <a:rPr lang="en-US" altLang="zh-CN" dirty="0"/>
              <a:t>X,Y</a:t>
            </a:r>
            <a:r>
              <a:rPr lang="zh-CN" altLang="en-US" dirty="0"/>
              <a:t>之间的列联表，</a:t>
            </a:r>
            <a:r>
              <a:rPr lang="en-US" altLang="zh-CN" dirty="0"/>
              <a:t>a</a:t>
            </a:r>
            <a:r>
              <a:rPr lang="zh-CN" altLang="en-US" dirty="0"/>
              <a:t>是</a:t>
            </a:r>
            <a:r>
              <a:rPr lang="en-US" altLang="zh-CN" dirty="0"/>
              <a:t>X</a:t>
            </a:r>
            <a:r>
              <a:rPr lang="zh-CN" altLang="en-US" dirty="0"/>
              <a:t>和</a:t>
            </a:r>
            <a:r>
              <a:rPr lang="en-US" altLang="zh-CN" dirty="0"/>
              <a:t>Y</a:t>
            </a:r>
            <a:r>
              <a:rPr lang="zh-CN" altLang="en-US" dirty="0"/>
              <a:t>同时都是</a:t>
            </a:r>
            <a:r>
              <a:rPr lang="en-US" altLang="zh-CN" dirty="0"/>
              <a:t>1</a:t>
            </a:r>
            <a:r>
              <a:rPr lang="zh-CN" altLang="en-US" dirty="0"/>
              <a:t>的次数，</a:t>
            </a:r>
            <a:r>
              <a:rPr lang="en-US" altLang="zh-CN" dirty="0"/>
              <a:t>b</a:t>
            </a:r>
            <a:r>
              <a:rPr lang="zh-CN" altLang="en-US" dirty="0"/>
              <a:t>是指</a:t>
            </a:r>
            <a:r>
              <a:rPr lang="en-US" altLang="zh-CN" dirty="0"/>
              <a:t>Y</a:t>
            </a:r>
            <a:r>
              <a:rPr lang="zh-CN" altLang="en-US" dirty="0"/>
              <a:t>是</a:t>
            </a:r>
            <a:r>
              <a:rPr lang="en-US" altLang="zh-CN" dirty="0"/>
              <a:t>0</a:t>
            </a:r>
            <a:r>
              <a:rPr lang="zh-CN" altLang="en-US" dirty="0"/>
              <a:t>，</a:t>
            </a:r>
            <a:r>
              <a:rPr lang="en-US" altLang="zh-CN" dirty="0"/>
              <a:t>X</a:t>
            </a:r>
            <a:r>
              <a:rPr lang="zh-CN" altLang="en-US" dirty="0"/>
              <a:t>是</a:t>
            </a:r>
            <a:r>
              <a:rPr lang="en-US" altLang="zh-CN" dirty="0"/>
              <a:t>1</a:t>
            </a:r>
            <a:r>
              <a:rPr lang="zh-CN" altLang="en-US" dirty="0"/>
              <a:t>的次数，</a:t>
            </a:r>
            <a:r>
              <a:rPr lang="en-US" altLang="zh-CN" dirty="0" err="1"/>
              <a:t>c,d</a:t>
            </a:r>
            <a:r>
              <a:rPr lang="zh-CN" altLang="en-US" dirty="0"/>
              <a:t>类似</a:t>
            </a:r>
            <a:endParaRPr lang="en-US" altLang="zh-CN" b="1" dirty="0"/>
          </a:p>
        </p:txBody>
      </p:sp>
      <p:pic>
        <p:nvPicPr>
          <p:cNvPr id="3" name="图片 2">
            <a:extLst>
              <a:ext uri="{FF2B5EF4-FFF2-40B4-BE49-F238E27FC236}">
                <a16:creationId xmlns:a16="http://schemas.microsoft.com/office/drawing/2014/main" id="{BAC8CA3E-27C3-4879-978A-ABBD78FB0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341" y="1190038"/>
            <a:ext cx="3404284" cy="1878922"/>
          </a:xfrm>
          <a:prstGeom prst="rect">
            <a:avLst/>
          </a:prstGeom>
        </p:spPr>
      </p:pic>
      <p:pic>
        <p:nvPicPr>
          <p:cNvPr id="7" name="图片 6">
            <a:extLst>
              <a:ext uri="{FF2B5EF4-FFF2-40B4-BE49-F238E27FC236}">
                <a16:creationId xmlns:a16="http://schemas.microsoft.com/office/drawing/2014/main" id="{B5726E71-B445-4E5C-91B5-BF142C531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18" y="2379080"/>
            <a:ext cx="8025004" cy="4218272"/>
          </a:xfrm>
          <a:prstGeom prst="rect">
            <a:avLst/>
          </a:prstGeom>
        </p:spPr>
      </p:pic>
    </p:spTree>
    <p:extLst>
      <p:ext uri="{BB962C8B-B14F-4D97-AF65-F5344CB8AC3E}">
        <p14:creationId xmlns:p14="http://schemas.microsoft.com/office/powerpoint/2010/main" val="24812418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1754326"/>
          </a:xfrm>
          <a:prstGeom prst="rect">
            <a:avLst/>
          </a:prstGeom>
          <a:noFill/>
        </p:spPr>
        <p:txBody>
          <a:bodyPr wrap="square" rtlCol="0">
            <a:spAutoFit/>
          </a:bodyPr>
          <a:lstStyle/>
          <a:p>
            <a:r>
              <a:rPr lang="zh-CN" altLang="en-US" b="1" dirty="0">
                <a:ea typeface="+mj-ea"/>
              </a:rPr>
              <a:t>分类变量（</a:t>
            </a:r>
            <a:r>
              <a:rPr lang="en-US" altLang="zh-CN" b="1" dirty="0">
                <a:ea typeface="+mj-ea"/>
              </a:rPr>
              <a:t>categorical</a:t>
            </a:r>
            <a:r>
              <a:rPr lang="zh-CN" altLang="en-US" b="1" dirty="0">
                <a:ea typeface="+mj-ea"/>
              </a:rPr>
              <a:t>）</a:t>
            </a:r>
            <a:endParaRPr lang="en-US" altLang="zh-CN" b="1" dirty="0">
              <a:ea typeface="+mj-ea"/>
            </a:endParaRPr>
          </a:p>
          <a:p>
            <a:endParaRPr lang="en-US" altLang="zh-CN" b="1" dirty="0">
              <a:ea typeface="+mj-ea"/>
            </a:endParaRPr>
          </a:p>
          <a:p>
            <a:r>
              <a:rPr lang="zh-CN" altLang="en-US" dirty="0">
                <a:ea typeface="+mj-ea"/>
              </a:rPr>
              <a:t>分类变量是二元变量的一般情况，例如</a:t>
            </a:r>
            <a:r>
              <a:rPr lang="en-US" altLang="zh-CN" dirty="0">
                <a:ea typeface="+mj-ea"/>
              </a:rPr>
              <a:t>Color E {blue, green, red, …}</a:t>
            </a:r>
            <a:r>
              <a:rPr lang="zh-CN" altLang="en-US" dirty="0">
                <a:ea typeface="+mj-ea"/>
              </a:rPr>
              <a:t>。计算分类变量的距离有两种方法</a:t>
            </a:r>
            <a:endParaRPr lang="en-US" altLang="zh-CN" dirty="0">
              <a:ea typeface="+mj-ea"/>
            </a:endParaRPr>
          </a:p>
          <a:p>
            <a:endParaRPr lang="en-US" altLang="zh-CN" b="1" dirty="0">
              <a:ea typeface="+mj-ea"/>
            </a:endParaRPr>
          </a:p>
          <a:p>
            <a:pPr marL="285750" indent="-285750">
              <a:buFont typeface="Wingdings" panose="05000000000000000000" pitchFamily="2" charset="2"/>
              <a:buChar char="l"/>
            </a:pPr>
            <a:r>
              <a:rPr lang="zh-CN" altLang="en-US" dirty="0">
                <a:ea typeface="+mj-ea"/>
              </a:rPr>
              <a:t>第一种是简单的匹配：</a:t>
            </a:r>
            <a:r>
              <a:rPr lang="en-US" altLang="zh-CN" dirty="0">
                <a:ea typeface="+mj-ea"/>
              </a:rPr>
              <a:t>d(X,Y) = (p-m)/p</a:t>
            </a:r>
            <a:r>
              <a:rPr lang="zh-CN" altLang="en-US" dirty="0">
                <a:ea typeface="+mj-ea"/>
              </a:rPr>
              <a:t>，其中</a:t>
            </a:r>
            <a:r>
              <a:rPr lang="en-US" altLang="zh-CN" dirty="0">
                <a:ea typeface="+mj-ea"/>
              </a:rPr>
              <a:t>p</a:t>
            </a:r>
            <a:r>
              <a:rPr lang="zh-CN" altLang="en-US" dirty="0">
                <a:ea typeface="+mj-ea"/>
              </a:rPr>
              <a:t>是类别的个数，</a:t>
            </a:r>
            <a:r>
              <a:rPr lang="en-US" altLang="zh-CN" dirty="0">
                <a:ea typeface="+mj-ea"/>
              </a:rPr>
              <a:t>m</a:t>
            </a:r>
            <a:r>
              <a:rPr lang="zh-CN" altLang="en-US" dirty="0">
                <a:ea typeface="+mj-ea"/>
              </a:rPr>
              <a:t>是配对的个数</a:t>
            </a:r>
            <a:endParaRPr lang="en-US" altLang="zh-CN" dirty="0">
              <a:ea typeface="+mj-ea"/>
            </a:endParaRPr>
          </a:p>
          <a:p>
            <a:pPr marL="285750" indent="-285750">
              <a:buFont typeface="Wingdings" panose="05000000000000000000" pitchFamily="2" charset="2"/>
              <a:buChar char="l"/>
            </a:pPr>
            <a:r>
              <a:rPr lang="zh-CN" altLang="en-US" dirty="0">
                <a:ea typeface="+mj-ea"/>
              </a:rPr>
              <a:t>第二种是将分类变量二值化：</a:t>
            </a:r>
            <a:endParaRPr lang="en-US" altLang="zh-CN" b="1" dirty="0">
              <a:ea typeface="+mj-ea"/>
            </a:endParaRPr>
          </a:p>
        </p:txBody>
      </p:sp>
      <p:pic>
        <p:nvPicPr>
          <p:cNvPr id="6148" name="Picture 4" descr="preview">
            <a:extLst>
              <a:ext uri="{FF2B5EF4-FFF2-40B4-BE49-F238E27FC236}">
                <a16:creationId xmlns:a16="http://schemas.microsoft.com/office/drawing/2014/main" id="{45F0775A-3C93-4199-B0E7-E87DF0CC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3173366"/>
            <a:ext cx="9149680" cy="206503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DBE80790-893A-4C34-84FA-98DDCFEF9587}"/>
              </a:ext>
            </a:extLst>
          </p:cNvPr>
          <p:cNvSpPr/>
          <p:nvPr/>
        </p:nvSpPr>
        <p:spPr>
          <a:xfrm>
            <a:off x="551039" y="5579948"/>
            <a:ext cx="3877985" cy="369332"/>
          </a:xfrm>
          <a:prstGeom prst="rect">
            <a:avLst/>
          </a:prstGeom>
        </p:spPr>
        <p:txBody>
          <a:bodyPr wrap="none">
            <a:spAutoFit/>
          </a:bodyPr>
          <a:lstStyle/>
          <a:p>
            <a:r>
              <a:rPr lang="zh-CN" altLang="en-US" dirty="0">
                <a:solidFill>
                  <a:srgbClr val="121212"/>
                </a:solidFill>
              </a:rPr>
              <a:t>转化成二变量元之后再列联表分析。</a:t>
            </a:r>
            <a:endParaRPr lang="zh-CN" altLang="en-US" dirty="0"/>
          </a:p>
        </p:txBody>
      </p:sp>
    </p:spTree>
    <p:extLst>
      <p:ext uri="{BB962C8B-B14F-4D97-AF65-F5344CB8AC3E}">
        <p14:creationId xmlns:p14="http://schemas.microsoft.com/office/powerpoint/2010/main" val="39705598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2948</TotalTime>
  <Words>6405</Words>
  <Application>Microsoft Office PowerPoint</Application>
  <PresentationFormat>宽屏</PresentationFormat>
  <Paragraphs>459</Paragraphs>
  <Slides>49</Slides>
  <Notes>49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Wingdings</vt:lpstr>
      <vt:lpstr>Agency FB</vt:lpstr>
      <vt:lpstr>Arial</vt:lpstr>
      <vt:lpstr>迷你简幼线</vt:lpstr>
      <vt:lpstr>Courier New</vt:lpstr>
      <vt:lpstr>宋体</vt:lpstr>
      <vt:lpstr>BankGothic Lt BT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850</cp:revision>
  <dcterms:created xsi:type="dcterms:W3CDTF">2017-04-25T09:03:07Z</dcterms:created>
  <dcterms:modified xsi:type="dcterms:W3CDTF">2020-11-01T07:32:14Z</dcterms:modified>
</cp:coreProperties>
</file>